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19"/>
  </p:notesMasterIdLst>
  <p:sldIdLst>
    <p:sldId id="257" r:id="rId2"/>
    <p:sldId id="656" r:id="rId3"/>
    <p:sldId id="658" r:id="rId4"/>
    <p:sldId id="594" r:id="rId5"/>
    <p:sldId id="597" r:id="rId6"/>
    <p:sldId id="596" r:id="rId7"/>
    <p:sldId id="598" r:id="rId8"/>
    <p:sldId id="599" r:id="rId9"/>
    <p:sldId id="600" r:id="rId10"/>
    <p:sldId id="601" r:id="rId11"/>
    <p:sldId id="602" r:id="rId12"/>
    <p:sldId id="603" r:id="rId13"/>
    <p:sldId id="604" r:id="rId14"/>
    <p:sldId id="605" r:id="rId15"/>
    <p:sldId id="606" r:id="rId16"/>
    <p:sldId id="607" r:id="rId17"/>
    <p:sldId id="608" r:id="rId18"/>
    <p:sldId id="609" r:id="rId19"/>
    <p:sldId id="610" r:id="rId20"/>
    <p:sldId id="611" r:id="rId21"/>
    <p:sldId id="612" r:id="rId22"/>
    <p:sldId id="613" r:id="rId23"/>
    <p:sldId id="614" r:id="rId24"/>
    <p:sldId id="615" r:id="rId25"/>
    <p:sldId id="616" r:id="rId26"/>
    <p:sldId id="617" r:id="rId27"/>
    <p:sldId id="618" r:id="rId28"/>
    <p:sldId id="619" r:id="rId29"/>
    <p:sldId id="620" r:id="rId30"/>
    <p:sldId id="623" r:id="rId31"/>
    <p:sldId id="624" r:id="rId32"/>
    <p:sldId id="625" r:id="rId33"/>
    <p:sldId id="626" r:id="rId34"/>
    <p:sldId id="627" r:id="rId35"/>
    <p:sldId id="628" r:id="rId36"/>
    <p:sldId id="629" r:id="rId37"/>
    <p:sldId id="630" r:id="rId38"/>
    <p:sldId id="631" r:id="rId39"/>
    <p:sldId id="632" r:id="rId40"/>
    <p:sldId id="633" r:id="rId41"/>
    <p:sldId id="634" r:id="rId42"/>
    <p:sldId id="635" r:id="rId43"/>
    <p:sldId id="636" r:id="rId44"/>
    <p:sldId id="637" r:id="rId45"/>
    <p:sldId id="638" r:id="rId46"/>
    <p:sldId id="639" r:id="rId47"/>
    <p:sldId id="640" r:id="rId48"/>
    <p:sldId id="641" r:id="rId49"/>
    <p:sldId id="642" r:id="rId50"/>
    <p:sldId id="643" r:id="rId51"/>
    <p:sldId id="644" r:id="rId52"/>
    <p:sldId id="659" r:id="rId53"/>
    <p:sldId id="660" r:id="rId54"/>
    <p:sldId id="645" r:id="rId55"/>
    <p:sldId id="646" r:id="rId56"/>
    <p:sldId id="647" r:id="rId57"/>
    <p:sldId id="648" r:id="rId58"/>
    <p:sldId id="662" r:id="rId59"/>
    <p:sldId id="663" r:id="rId60"/>
    <p:sldId id="664" r:id="rId61"/>
    <p:sldId id="665" r:id="rId62"/>
    <p:sldId id="666" r:id="rId63"/>
    <p:sldId id="667" r:id="rId64"/>
    <p:sldId id="668" r:id="rId65"/>
    <p:sldId id="669" r:id="rId66"/>
    <p:sldId id="670" r:id="rId67"/>
    <p:sldId id="671" r:id="rId68"/>
    <p:sldId id="672" r:id="rId69"/>
    <p:sldId id="673" r:id="rId70"/>
    <p:sldId id="674" r:id="rId71"/>
    <p:sldId id="675" r:id="rId72"/>
    <p:sldId id="676" r:id="rId73"/>
    <p:sldId id="677" r:id="rId74"/>
    <p:sldId id="678" r:id="rId75"/>
    <p:sldId id="679" r:id="rId76"/>
    <p:sldId id="680" r:id="rId77"/>
    <p:sldId id="681" r:id="rId78"/>
    <p:sldId id="682" r:id="rId79"/>
    <p:sldId id="683" r:id="rId80"/>
    <p:sldId id="684" r:id="rId81"/>
    <p:sldId id="685" r:id="rId82"/>
    <p:sldId id="686" r:id="rId83"/>
    <p:sldId id="687" r:id="rId84"/>
    <p:sldId id="688" r:id="rId85"/>
    <p:sldId id="689" r:id="rId86"/>
    <p:sldId id="690" r:id="rId87"/>
    <p:sldId id="691" r:id="rId88"/>
    <p:sldId id="692" r:id="rId89"/>
    <p:sldId id="693" r:id="rId90"/>
    <p:sldId id="694" r:id="rId91"/>
    <p:sldId id="695" r:id="rId92"/>
    <p:sldId id="696" r:id="rId93"/>
    <p:sldId id="697" r:id="rId94"/>
    <p:sldId id="698" r:id="rId95"/>
    <p:sldId id="699" r:id="rId96"/>
    <p:sldId id="700" r:id="rId97"/>
    <p:sldId id="701" r:id="rId98"/>
    <p:sldId id="702" r:id="rId99"/>
    <p:sldId id="703" r:id="rId100"/>
    <p:sldId id="706" r:id="rId101"/>
    <p:sldId id="707" r:id="rId102"/>
    <p:sldId id="708" r:id="rId103"/>
    <p:sldId id="709" r:id="rId104"/>
    <p:sldId id="710" r:id="rId105"/>
    <p:sldId id="711" r:id="rId106"/>
    <p:sldId id="712" r:id="rId107"/>
    <p:sldId id="713" r:id="rId108"/>
    <p:sldId id="714" r:id="rId109"/>
    <p:sldId id="715" r:id="rId110"/>
    <p:sldId id="716" r:id="rId111"/>
    <p:sldId id="717" r:id="rId112"/>
    <p:sldId id="718" r:id="rId113"/>
    <p:sldId id="719" r:id="rId114"/>
    <p:sldId id="723" r:id="rId115"/>
    <p:sldId id="650" r:id="rId116"/>
    <p:sldId id="651" r:id="rId117"/>
    <p:sldId id="725" r:id="rId1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3C3C3C"/>
    <a:srgbClr val="505050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94660"/>
  </p:normalViewPr>
  <p:slideViewPr>
    <p:cSldViewPr snapToGrid="0">
      <p:cViewPr>
        <p:scale>
          <a:sx n="66" d="100"/>
          <a:sy n="66" d="100"/>
        </p:scale>
        <p:origin x="149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png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4" Type="http://schemas.openxmlformats.org/officeDocument/2006/relationships/image" Target="../media/image1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78530-FA70-466B-A92D-42BAEA139F1D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9FF3C-7111-4713-B058-2B84BB396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34D53A-8031-4E74-A682-A1AE85D01CBD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33450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D58637-3F1B-4801-9AC9-281AA07EE91F}" type="slidenum">
              <a:rPr lang="en-US" smtClean="0"/>
              <a:pPr>
                <a:defRPr/>
              </a:pPr>
              <a:t>21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65337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32AA58-BB10-4140-94B7-2596A5F648BF}" type="slidenum">
              <a:rPr lang="en-US" smtClean="0"/>
              <a:pPr>
                <a:defRPr/>
              </a:pPr>
              <a:t>22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35968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B130A3-30B4-4B7D-87DF-5F802E3D3441}" type="slidenum">
              <a:rPr lang="en-US" smtClean="0"/>
              <a:pPr>
                <a:defRPr/>
              </a:pPr>
              <a:t>23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89721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34924B-AA27-47BB-86D4-7742672275BE}" type="slidenum">
              <a:rPr lang="en-US" smtClean="0"/>
              <a:pPr>
                <a:defRPr/>
              </a:pPr>
              <a:t>24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8427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gy</a:t>
            </a:r>
            <a:r>
              <a:rPr lang="en-US" baseline="0" dirty="0" smtClean="0"/>
              <a:t> because y=2 is below y=1, and we typically want 90 degrees to point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3C2D44-F121-47D6-A190-82ED0ED0502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57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4FC45-5BCA-48B2-B248-7ED0A801B8EC}" type="slidenum">
              <a:rPr lang="en-US" smtClean="0"/>
              <a:pPr>
                <a:defRPr/>
              </a:pPr>
              <a:t>27</a:t>
            </a:fld>
            <a:endParaRPr lang="en-US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96214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95781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59126B-AC1B-4899-A8F3-28868993CA83}" type="slidenum">
              <a:rPr lang="en-US" smtClean="0"/>
              <a:pPr>
                <a:defRPr/>
              </a:pPr>
              <a:t>35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8656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D252BF-62B1-4B02-81A2-38BE3C88164C}" type="slidenum">
              <a:rPr lang="en-US" smtClean="0"/>
              <a:pPr>
                <a:defRPr/>
              </a:pPr>
              <a:t>36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7893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498E7C-4901-4C72-AC48-420ED8192FDA}" type="slidenum">
              <a:rPr lang="en-US" smtClean="0"/>
              <a:pPr>
                <a:defRPr/>
              </a:pPr>
              <a:t>37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2135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0C91DA-4F3A-48AA-9859-D6C2800C2AA3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6677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7755987-06E5-485B-BE1E-56E92D045E4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225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43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69FD6B4-290C-46B0-9A11-E3C9492C628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24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19E17D0-89B7-4BA1-9A60-F8D3A8558677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20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A4728C7-0725-4D98-A806-4FFD146A211F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9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268169F-9C3D-41CF-993F-893EC0BD7E4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497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99AC605-5452-42CF-82F4-0663CEC3480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930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F509E4E-78D9-451B-B622-B4C43E9B2B1E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41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B5AC826-C2EF-4FA1-9977-D22B80D77C0C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23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0B46FB8-08B0-4097-8B10-5700BB488295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719129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9A36C-5CE1-46B2-ABFB-5A3F42088AA8}" type="slidenum">
              <a:rPr lang="en-US" smtClean="0"/>
              <a:pPr>
                <a:defRPr/>
              </a:pPr>
              <a:t>14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How to fix?</a:t>
            </a:r>
          </a:p>
        </p:txBody>
      </p:sp>
    </p:spTree>
    <p:extLst>
      <p:ext uri="{BB962C8B-B14F-4D97-AF65-F5344CB8AC3E}">
        <p14:creationId xmlns:p14="http://schemas.microsoft.com/office/powerpoint/2010/main" val="4265278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61BB855-6D1B-4B34-8028-B83B82AB258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9518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8F9F615-94E3-42D0-8CE5-7363A0663E89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288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CE56498-9708-4E4F-845E-5822804EE895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Disk strel, 5 pixels wide</a:t>
            </a:r>
          </a:p>
        </p:txBody>
      </p:sp>
    </p:spTree>
    <p:extLst>
      <p:ext uri="{BB962C8B-B14F-4D97-AF65-F5344CB8AC3E}">
        <p14:creationId xmlns:p14="http://schemas.microsoft.com/office/powerpoint/2010/main" val="931135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67FFC78-ACDA-47BA-AB59-F7E3E88F360A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74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282F727-4538-4543-9B84-E2E256E53091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059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B11ADA4-8ADE-41BA-AA60-9DD40FBA99F3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883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9472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899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3403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51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027770-D31A-4687-80C0-0EE04A7AEB45}" type="slidenum">
              <a:rPr lang="en-US" smtClean="0"/>
              <a:pPr>
                <a:defRPr/>
              </a:pPr>
              <a:t>15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276808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950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324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3959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9639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078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06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9803E63-4BD4-4DA5-A9D2-0F626110FD25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60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866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3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540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4218AF-BFC5-4894-8AB7-0FC82E74B16B}" type="slidenum">
              <a:rPr lang="en-US" smtClean="0"/>
              <a:pPr>
                <a:defRPr/>
              </a:pPr>
              <a:t>16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122088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0839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7416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8636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69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761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4128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899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555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3929924-147F-464B-9671-966E423E07E7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3428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064788D-FE7D-4191-B301-BE2C91B760DC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2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D96D2C-47DF-4CBA-804E-E3933AF0B9C0}" type="slidenum">
              <a:rPr lang="en-US" smtClean="0"/>
              <a:pPr>
                <a:defRPr/>
              </a:pPr>
              <a:t>17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623988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b="1" dirty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A80A3E7-7F27-418E-BA7E-7BE70B61BD3A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571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61BB855-6D1B-4B34-8028-B83B82AB258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99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1914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1977CCA-2DE8-4154-80BC-E3046868E2A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100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581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4943418-274A-4FFF-9C5D-422E5301526D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101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821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7CC54D4-5D70-4D82-89C1-C640E7BF5CAD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102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7729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630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5184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7138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0503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58742D95-2621-4426-A24E-8A3413A03521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107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24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8FBA0B-7EDB-41A2-9A13-ECE1955CEF00}" type="slidenum">
              <a:rPr lang="en-US" smtClean="0"/>
              <a:pPr>
                <a:defRPr/>
              </a:pPr>
              <a:t>18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967117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75180C3-0804-4BAD-9E77-F938F7CF658D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6540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8A3C45C5-5068-4525-8D28-453ED8FF5F45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109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152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0D1EB442-4850-41BE-89CC-55FBDF251477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110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3079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94F829BB-F7BC-4EB4-8CDF-27434484FA41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111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9080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12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79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47E0A-311A-4E10-8051-810292BF03D4}" type="slidenum">
              <a:rPr lang="en-US" smtClean="0">
                <a:latin typeface="Arial" pitchFamily="34" charset="0"/>
              </a:rPr>
              <a:pPr/>
              <a:t>114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439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A876CF-74B2-4064-BF1E-60E988D31740}" type="slidenum">
              <a:rPr lang="en-US" smtClean="0"/>
              <a:pPr>
                <a:defRPr/>
              </a:pPr>
              <a:t>19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24093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7365FE-2997-42DD-AEA6-A497CAB65FF3}" type="slidenum">
              <a:rPr lang="en-US" smtClean="0"/>
              <a:pPr>
                <a:defRPr/>
              </a:pPr>
              <a:t>20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Figures show gradient magnitude of zebra at two different scales</a:t>
            </a:r>
          </a:p>
        </p:txBody>
      </p:sp>
    </p:spTree>
    <p:extLst>
      <p:ext uri="{BB962C8B-B14F-4D97-AF65-F5344CB8AC3E}">
        <p14:creationId xmlns:p14="http://schemas.microsoft.com/office/powerpoint/2010/main" val="3210203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02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4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4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8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40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4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0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5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6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BA3B8-9D41-44E7-997B-62F0684C1FF0}" type="datetimeFigureOut">
              <a:rPr lang="en-US" smtClean="0"/>
              <a:t>9/6/2018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3A7DB-A3B0-4681-AE22-C9A1CC27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0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eg"/><Relationship Id="rId13" Type="http://schemas.openxmlformats.org/officeDocument/2006/relationships/image" Target="../media/image187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27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26.png"/><Relationship Id="rId5" Type="http://schemas.openxmlformats.org/officeDocument/2006/relationships/image" Target="../media/image182.png"/><Relationship Id="rId10" Type="http://schemas.openxmlformats.org/officeDocument/2006/relationships/image" Target="../media/image186.jpeg"/><Relationship Id="rId4" Type="http://schemas.openxmlformats.org/officeDocument/2006/relationships/image" Target="../media/image181.png"/><Relationship Id="rId9" Type="http://schemas.openxmlformats.org/officeDocument/2006/relationships/image" Target="../media/image124.png"/><Relationship Id="rId14" Type="http://schemas.openxmlformats.org/officeDocument/2006/relationships/image" Target="../media/image18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.xml"/><Relationship Id="rId7" Type="http://schemas.openxmlformats.org/officeDocument/2006/relationships/image" Target="../media/image31.png"/><Relationship Id="rId2" Type="http://schemas.openxmlformats.org/officeDocument/2006/relationships/tags" Target="../tags/tag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4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png"/><Relationship Id="rId11" Type="http://schemas.openxmlformats.org/officeDocument/2006/relationships/image" Target="../media/image36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4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5.png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xpls/abs_all.jsp?isnumber=4767846&amp;arnumber=4767851&amp;count=16&amp;index=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Bilinear_interpolation" TargetMode="Externa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Bicubic_interpolation" TargetMode="Externa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http://www.eecs.berkeley.edu/Research/Projects/CS/vision/grouping/segbench/" TargetMode="External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png"/><Relationship Id="rId4" Type="http://schemas.openxmlformats.org/officeDocument/2006/relationships/image" Target="../media/image80.jpeg"/><Relationship Id="rId9" Type="http://schemas.openxmlformats.org/officeDocument/2006/relationships/image" Target="../media/image8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cs.berkeley.edu/Research/Projects/CS/vision/grouping/papers/mfm-pami-boundary.pdf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ecs.berkeley.edu/Research/Projects/CS/vision/bsds/bench/html/108082-color.html" TargetMode="Externa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hyperlink" Target="http://research.microsoft.com/pubs/202540/DollarICCV13edge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jpe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hyperlink" Target="http://web.mit.edu/phillipi/www/publications/crisp_boundarie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9xie/hed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9xie/hed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20.wmf"/><Relationship Id="rId4" Type="http://schemas.openxmlformats.org/officeDocument/2006/relationships/image" Target="../media/image117.wmf"/><Relationship Id="rId9" Type="http://schemas.openxmlformats.org/officeDocument/2006/relationships/oleObject" Target="../embeddings/oleObject17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jpe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jpeg"/><Relationship Id="rId9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inf.ed.ac.uk/rbf/CVonline/LOCAL_COPIES/FITZGIBBON/simplebinary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57.wmf"/><Relationship Id="rId4" Type="http://schemas.openxmlformats.org/officeDocument/2006/relationships/oleObject" Target="../embeddings/oleObject18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19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59.wmf"/><Relationship Id="rId4" Type="http://schemas.openxmlformats.org/officeDocument/2006/relationships/oleObject" Target="../embeddings/oleObject20.bin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www.epfl.ch/demo/jmorpho/start.php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0808" y="430097"/>
            <a:ext cx="10345615" cy="105116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Edge Detection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491" y="5781898"/>
            <a:ext cx="8135017" cy="987726"/>
          </a:xfrm>
        </p:spPr>
        <p:txBody>
          <a:bodyPr>
            <a:noAutofit/>
          </a:bodyPr>
          <a:lstStyle/>
          <a:p>
            <a:r>
              <a:rPr lang="en-US" sz="2800" dirty="0"/>
              <a:t>Computer Vision</a:t>
            </a:r>
          </a:p>
          <a:p>
            <a:r>
              <a:rPr lang="en-US" sz="2800" dirty="0"/>
              <a:t>Jia-Bin Huang, Virginia Tech</a:t>
            </a:r>
          </a:p>
        </p:txBody>
      </p:sp>
      <p:pic>
        <p:nvPicPr>
          <p:cNvPr id="7" name="Picture 2" descr="Edge detecti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606" y="1766310"/>
            <a:ext cx="8263170" cy="37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13989" y="6631124"/>
            <a:ext cx="2908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Many slides from D. Hoiem and K.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88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5364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41163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828800" y="5257800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66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24384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8650" y="75674"/>
            <a:ext cx="7886700" cy="91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Closeup of edges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01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7513" y="1749425"/>
            <a:ext cx="5872162" cy="230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Connected components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23825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Identify distinct regions of “connected pixels”</a:t>
            </a:r>
          </a:p>
          <a:p>
            <a:pPr eaLnBrk="1" hangingPunct="1"/>
            <a:endParaRPr lang="en-US" smtClean="0"/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0" y="6550025"/>
            <a:ext cx="2590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Shapiro </a:t>
            </a: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and Stockman</a:t>
            </a:r>
          </a:p>
        </p:txBody>
      </p:sp>
      <p:pic>
        <p:nvPicPr>
          <p:cNvPr id="6144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100" y="4095750"/>
            <a:ext cx="5695950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67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Connectedness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3112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Defining which pixels are considered neighbors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041525"/>
            <a:ext cx="7315200" cy="34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ext Box 6"/>
          <p:cNvSpPr txBox="1">
            <a:spLocks noChangeArrowheads="1"/>
          </p:cNvSpPr>
          <p:nvPr/>
        </p:nvSpPr>
        <p:spPr bwMode="auto">
          <a:xfrm>
            <a:off x="1981200" y="5546725"/>
            <a:ext cx="2514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4-connected</a:t>
            </a:r>
          </a:p>
        </p:txBody>
      </p:sp>
      <p:sp>
        <p:nvSpPr>
          <p:cNvPr id="62470" name="Text Box 7"/>
          <p:cNvSpPr txBox="1">
            <a:spLocks noChangeArrowheads="1"/>
          </p:cNvSpPr>
          <p:nvPr/>
        </p:nvSpPr>
        <p:spPr bwMode="auto">
          <a:xfrm>
            <a:off x="5791200" y="5484813"/>
            <a:ext cx="2514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8-connected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64770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</a:t>
            </a:r>
            <a:r>
              <a:rPr lang="en-US" sz="1400" dirty="0" err="1" smtClean="0"/>
              <a:t>Chaitanya</a:t>
            </a:r>
            <a:r>
              <a:rPr lang="en-US" sz="1400" dirty="0" smtClean="0"/>
              <a:t> Chandra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675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Connected components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43413" cy="4525963"/>
          </a:xfrm>
        </p:spPr>
        <p:txBody>
          <a:bodyPr/>
          <a:lstStyle/>
          <a:p>
            <a:r>
              <a:rPr lang="en-US" sz="2400" dirty="0" smtClean="0"/>
              <a:t>We’ll consider a sequential algorithm that requires only 2 passes over the image.</a:t>
            </a:r>
          </a:p>
          <a:p>
            <a:endParaRPr lang="en-US" sz="2400" dirty="0" smtClean="0"/>
          </a:p>
          <a:p>
            <a:r>
              <a:rPr lang="en-US" sz="2400" b="1" dirty="0" smtClean="0"/>
              <a:t>Input</a:t>
            </a:r>
            <a:r>
              <a:rPr lang="en-US" sz="2400" dirty="0" smtClean="0"/>
              <a:t>: binary image</a:t>
            </a:r>
          </a:p>
          <a:p>
            <a:r>
              <a:rPr lang="en-US" sz="2400" b="1" dirty="0" smtClean="0"/>
              <a:t>Output</a:t>
            </a:r>
            <a:r>
              <a:rPr lang="en-US" sz="2400" dirty="0" smtClean="0"/>
              <a:t>: “label” image, where pixels are numbered per their component</a:t>
            </a:r>
          </a:p>
          <a:p>
            <a:endParaRPr lang="en-US" sz="2400" dirty="0" smtClean="0"/>
          </a:p>
          <a:p>
            <a:r>
              <a:rPr lang="en-US" sz="2400" dirty="0" smtClean="0"/>
              <a:t>Note: foreground here is denoted with black pixels.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5192713" y="1931988"/>
            <a:ext cx="3286125" cy="3224212"/>
            <a:chOff x="5192721" y="1931967"/>
            <a:chExt cx="3286170" cy="3224217"/>
          </a:xfrm>
        </p:grpSpPr>
        <p:pic>
          <p:nvPicPr>
            <p:cNvPr id="63493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721" y="1931967"/>
              <a:ext cx="3286170" cy="3224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494" name="Rectangle 4"/>
            <p:cNvSpPr>
              <a:spLocks noChangeArrowheads="1"/>
            </p:cNvSpPr>
            <p:nvPr/>
          </p:nvSpPr>
          <p:spPr bwMode="auto">
            <a:xfrm>
              <a:off x="5438916" y="272585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495" name="Rectangle 5"/>
            <p:cNvSpPr>
              <a:spLocks noChangeArrowheads="1"/>
            </p:cNvSpPr>
            <p:nvPr/>
          </p:nvSpPr>
          <p:spPr bwMode="auto">
            <a:xfrm>
              <a:off x="5594364" y="255268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496" name="Rectangle 6"/>
            <p:cNvSpPr>
              <a:spLocks noChangeArrowheads="1"/>
            </p:cNvSpPr>
            <p:nvPr/>
          </p:nvSpPr>
          <p:spPr bwMode="auto">
            <a:xfrm>
              <a:off x="5621481" y="310038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497" name="Rectangle 7"/>
            <p:cNvSpPr>
              <a:spLocks noChangeArrowheads="1"/>
            </p:cNvSpPr>
            <p:nvPr/>
          </p:nvSpPr>
          <p:spPr bwMode="auto">
            <a:xfrm>
              <a:off x="5959494" y="310038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498" name="Rectangle 8"/>
            <p:cNvSpPr>
              <a:spLocks noChangeArrowheads="1"/>
            </p:cNvSpPr>
            <p:nvPr/>
          </p:nvSpPr>
          <p:spPr bwMode="auto">
            <a:xfrm>
              <a:off x="5776929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499" name="Rectangle 9"/>
            <p:cNvSpPr>
              <a:spLocks noChangeArrowheads="1"/>
            </p:cNvSpPr>
            <p:nvPr/>
          </p:nvSpPr>
          <p:spPr bwMode="auto">
            <a:xfrm>
              <a:off x="5776929" y="309098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0" name="Rectangle 10"/>
            <p:cNvSpPr>
              <a:spLocks noChangeArrowheads="1"/>
            </p:cNvSpPr>
            <p:nvPr/>
          </p:nvSpPr>
          <p:spPr bwMode="auto">
            <a:xfrm>
              <a:off x="5959494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1" name="Rectangle 11"/>
            <p:cNvSpPr>
              <a:spLocks noChangeArrowheads="1"/>
            </p:cNvSpPr>
            <p:nvPr/>
          </p:nvSpPr>
          <p:spPr bwMode="auto">
            <a:xfrm>
              <a:off x="6142059" y="310038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2" name="Rectangle 12"/>
            <p:cNvSpPr>
              <a:spLocks noChangeArrowheads="1"/>
            </p:cNvSpPr>
            <p:nvPr/>
          </p:nvSpPr>
          <p:spPr bwMode="auto">
            <a:xfrm>
              <a:off x="6142059" y="273525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3" name="Rectangle 13"/>
            <p:cNvSpPr>
              <a:spLocks noChangeArrowheads="1"/>
            </p:cNvSpPr>
            <p:nvPr/>
          </p:nvSpPr>
          <p:spPr bwMode="auto">
            <a:xfrm>
              <a:off x="6315228" y="273525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4" name="Rectangle 14"/>
            <p:cNvSpPr>
              <a:spLocks noChangeArrowheads="1"/>
            </p:cNvSpPr>
            <p:nvPr/>
          </p:nvSpPr>
          <p:spPr bwMode="auto">
            <a:xfrm>
              <a:off x="6507189" y="273525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5" name="Rectangle 15"/>
            <p:cNvSpPr>
              <a:spLocks noChangeArrowheads="1"/>
            </p:cNvSpPr>
            <p:nvPr/>
          </p:nvSpPr>
          <p:spPr bwMode="auto">
            <a:xfrm>
              <a:off x="6680358" y="273525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6" name="Rectangle 16"/>
            <p:cNvSpPr>
              <a:spLocks noChangeArrowheads="1"/>
            </p:cNvSpPr>
            <p:nvPr/>
          </p:nvSpPr>
          <p:spPr bwMode="auto">
            <a:xfrm>
              <a:off x="6142059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7" name="Rectangle 17"/>
            <p:cNvSpPr>
              <a:spLocks noChangeArrowheads="1"/>
            </p:cNvSpPr>
            <p:nvPr/>
          </p:nvSpPr>
          <p:spPr bwMode="auto">
            <a:xfrm>
              <a:off x="6315228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8" name="Rectangle 18"/>
            <p:cNvSpPr>
              <a:spLocks noChangeArrowheads="1"/>
            </p:cNvSpPr>
            <p:nvPr/>
          </p:nvSpPr>
          <p:spPr bwMode="auto">
            <a:xfrm>
              <a:off x="6507189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9" name="Rectangle 19"/>
            <p:cNvSpPr>
              <a:spLocks noChangeArrowheads="1"/>
            </p:cNvSpPr>
            <p:nvPr/>
          </p:nvSpPr>
          <p:spPr bwMode="auto">
            <a:xfrm>
              <a:off x="6680358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0" name="Rectangle 20"/>
            <p:cNvSpPr>
              <a:spLocks noChangeArrowheads="1"/>
            </p:cNvSpPr>
            <p:nvPr/>
          </p:nvSpPr>
          <p:spPr bwMode="auto">
            <a:xfrm>
              <a:off x="6835806" y="290842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1" name="Rectangle 21"/>
            <p:cNvSpPr>
              <a:spLocks noChangeArrowheads="1"/>
            </p:cNvSpPr>
            <p:nvPr/>
          </p:nvSpPr>
          <p:spPr bwMode="auto">
            <a:xfrm>
              <a:off x="7008975" y="290842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2" name="Rectangle 22"/>
            <p:cNvSpPr>
              <a:spLocks noChangeArrowheads="1"/>
            </p:cNvSpPr>
            <p:nvPr/>
          </p:nvSpPr>
          <p:spPr bwMode="auto">
            <a:xfrm>
              <a:off x="7566066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3" name="Rectangle 23"/>
            <p:cNvSpPr>
              <a:spLocks noChangeArrowheads="1"/>
            </p:cNvSpPr>
            <p:nvPr/>
          </p:nvSpPr>
          <p:spPr bwMode="auto">
            <a:xfrm>
              <a:off x="7739235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4" name="Rectangle 24"/>
            <p:cNvSpPr>
              <a:spLocks noChangeArrowheads="1"/>
            </p:cNvSpPr>
            <p:nvPr/>
          </p:nvSpPr>
          <p:spPr bwMode="auto">
            <a:xfrm>
              <a:off x="7748631" y="272585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5" name="Rectangle 25"/>
            <p:cNvSpPr>
              <a:spLocks noChangeArrowheads="1"/>
            </p:cNvSpPr>
            <p:nvPr/>
          </p:nvSpPr>
          <p:spPr bwMode="auto">
            <a:xfrm>
              <a:off x="7921800" y="272585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6" name="Rectangle 26"/>
            <p:cNvSpPr>
              <a:spLocks noChangeArrowheads="1"/>
            </p:cNvSpPr>
            <p:nvPr/>
          </p:nvSpPr>
          <p:spPr bwMode="auto">
            <a:xfrm>
              <a:off x="6324624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7" name="Rectangle 27"/>
            <p:cNvSpPr>
              <a:spLocks noChangeArrowheads="1"/>
            </p:cNvSpPr>
            <p:nvPr/>
          </p:nvSpPr>
          <p:spPr bwMode="auto">
            <a:xfrm>
              <a:off x="6497793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8" name="Rectangle 28"/>
            <p:cNvSpPr>
              <a:spLocks noChangeArrowheads="1"/>
            </p:cNvSpPr>
            <p:nvPr/>
          </p:nvSpPr>
          <p:spPr bwMode="auto">
            <a:xfrm>
              <a:off x="5959494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9" name="Rectangle 29"/>
            <p:cNvSpPr>
              <a:spLocks noChangeArrowheads="1"/>
            </p:cNvSpPr>
            <p:nvPr/>
          </p:nvSpPr>
          <p:spPr bwMode="auto">
            <a:xfrm>
              <a:off x="6132663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0" name="Rectangle 30"/>
            <p:cNvSpPr>
              <a:spLocks noChangeArrowheads="1"/>
            </p:cNvSpPr>
            <p:nvPr/>
          </p:nvSpPr>
          <p:spPr bwMode="auto">
            <a:xfrm>
              <a:off x="6507189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1" name="Rectangle 31"/>
            <p:cNvSpPr>
              <a:spLocks noChangeArrowheads="1"/>
            </p:cNvSpPr>
            <p:nvPr/>
          </p:nvSpPr>
          <p:spPr bwMode="auto">
            <a:xfrm>
              <a:off x="6680358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2" name="Rectangle 32"/>
            <p:cNvSpPr>
              <a:spLocks noChangeArrowheads="1"/>
            </p:cNvSpPr>
            <p:nvPr/>
          </p:nvSpPr>
          <p:spPr bwMode="auto">
            <a:xfrm>
              <a:off x="6872319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3" name="Rectangle 33"/>
            <p:cNvSpPr>
              <a:spLocks noChangeArrowheads="1"/>
            </p:cNvSpPr>
            <p:nvPr/>
          </p:nvSpPr>
          <p:spPr bwMode="auto">
            <a:xfrm>
              <a:off x="7045488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4" name="Rectangle 34"/>
            <p:cNvSpPr>
              <a:spLocks noChangeArrowheads="1"/>
            </p:cNvSpPr>
            <p:nvPr/>
          </p:nvSpPr>
          <p:spPr bwMode="auto">
            <a:xfrm>
              <a:off x="7200936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5" name="Rectangle 35"/>
            <p:cNvSpPr>
              <a:spLocks noChangeArrowheads="1"/>
            </p:cNvSpPr>
            <p:nvPr/>
          </p:nvSpPr>
          <p:spPr bwMode="auto">
            <a:xfrm>
              <a:off x="7374105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6" name="Rectangle 36"/>
            <p:cNvSpPr>
              <a:spLocks noChangeArrowheads="1"/>
            </p:cNvSpPr>
            <p:nvPr/>
          </p:nvSpPr>
          <p:spPr bwMode="auto">
            <a:xfrm>
              <a:off x="5776929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7" name="Rectangle 37"/>
            <p:cNvSpPr>
              <a:spLocks noChangeArrowheads="1"/>
            </p:cNvSpPr>
            <p:nvPr/>
          </p:nvSpPr>
          <p:spPr bwMode="auto">
            <a:xfrm>
              <a:off x="5950098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8" name="Rectangle 38"/>
            <p:cNvSpPr>
              <a:spLocks noChangeArrowheads="1"/>
            </p:cNvSpPr>
            <p:nvPr/>
          </p:nvSpPr>
          <p:spPr bwMode="auto">
            <a:xfrm>
              <a:off x="7200936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9" name="Rectangle 39"/>
            <p:cNvSpPr>
              <a:spLocks noChangeArrowheads="1"/>
            </p:cNvSpPr>
            <p:nvPr/>
          </p:nvSpPr>
          <p:spPr bwMode="auto">
            <a:xfrm>
              <a:off x="7374105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30" name="Rectangle 40"/>
            <p:cNvSpPr>
              <a:spLocks noChangeArrowheads="1"/>
            </p:cNvSpPr>
            <p:nvPr/>
          </p:nvSpPr>
          <p:spPr bwMode="auto">
            <a:xfrm>
              <a:off x="7566066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31" name="Rectangle 41"/>
            <p:cNvSpPr>
              <a:spLocks noChangeArrowheads="1"/>
            </p:cNvSpPr>
            <p:nvPr/>
          </p:nvSpPr>
          <p:spPr bwMode="auto">
            <a:xfrm>
              <a:off x="7739235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32" name="Rectangle 42"/>
            <p:cNvSpPr>
              <a:spLocks noChangeArrowheads="1"/>
            </p:cNvSpPr>
            <p:nvPr/>
          </p:nvSpPr>
          <p:spPr bwMode="auto">
            <a:xfrm>
              <a:off x="7748631" y="254329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33" name="Rectangle 43"/>
            <p:cNvSpPr>
              <a:spLocks noChangeArrowheads="1"/>
            </p:cNvSpPr>
            <p:nvPr/>
          </p:nvSpPr>
          <p:spPr bwMode="auto">
            <a:xfrm>
              <a:off x="7921800" y="254329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4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4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Sequential connected components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095375"/>
            <a:ext cx="83058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extBox 4"/>
          <p:cNvSpPr txBox="1">
            <a:spLocks noChangeArrowheads="1"/>
          </p:cNvSpPr>
          <p:nvPr/>
        </p:nvSpPr>
        <p:spPr bwMode="auto">
          <a:xfrm>
            <a:off x="0" y="6581775"/>
            <a:ext cx="434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Adapted by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from </a:t>
            </a: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J. </a:t>
            </a:r>
            <a:r>
              <a:rPr lang="en-US" sz="12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Neira</a:t>
            </a: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457200" y="5257800"/>
            <a:ext cx="3429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4953000" y="914400"/>
            <a:ext cx="4191000" cy="2590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5105400" y="5029200"/>
            <a:ext cx="3962400" cy="175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4953000" y="3575050"/>
            <a:ext cx="41910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75563" y="5072063"/>
            <a:ext cx="1544637" cy="175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75275" y="6386513"/>
            <a:ext cx="3768725" cy="590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828800" y="5562600"/>
            <a:ext cx="762000" cy="685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352800" y="5410200"/>
            <a:ext cx="18288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29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 animBg="1"/>
      <p:bldP spid="12" grpId="0" animBg="1"/>
      <p:bldP spid="1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Sequential connected components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095375"/>
            <a:ext cx="83058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4876800" y="5029200"/>
            <a:ext cx="4191000" cy="175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4953000" y="3575050"/>
            <a:ext cx="41910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75563" y="5072063"/>
            <a:ext cx="1544637" cy="175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75275" y="6386513"/>
            <a:ext cx="3768725" cy="590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1524000"/>
            <a:ext cx="762000" cy="685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15000" y="2819400"/>
            <a:ext cx="762000" cy="685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7848600" y="990600"/>
            <a:ext cx="28194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848600" y="2514600"/>
            <a:ext cx="28194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163885-16B7-4833-A079-66E4724BD419}" type="slidenum">
              <a:rPr lang="en-US" sz="1400" b="1" kern="120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52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Sequential connected components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095375"/>
            <a:ext cx="83058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7772400" y="3575050"/>
            <a:ext cx="1524000" cy="1377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4114800"/>
            <a:ext cx="762000" cy="685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876800" y="4876800"/>
            <a:ext cx="2895600" cy="1377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638800" y="6284913"/>
            <a:ext cx="2895600" cy="5730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96200" y="5181600"/>
            <a:ext cx="25146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5334000"/>
            <a:ext cx="762000" cy="685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51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4" grpId="0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685800"/>
            <a:ext cx="89201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2209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601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Sequential connected components</a:t>
            </a:r>
          </a:p>
        </p:txBody>
      </p:sp>
    </p:spTree>
    <p:extLst>
      <p:ext uri="{BB962C8B-B14F-4D97-AF65-F5344CB8AC3E}">
        <p14:creationId xmlns:p14="http://schemas.microsoft.com/office/powerpoint/2010/main" val="291073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Connected components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5344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0" y="6583363"/>
            <a:ext cx="2667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</a:t>
            </a:r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credit: 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</a:t>
            </a:r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inar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Duygulu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868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r>
              <a:rPr lang="en-US" sz="4000" smtClean="0"/>
              <a:t>Region properties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229600" cy="2409825"/>
          </a:xfrm>
        </p:spPr>
        <p:txBody>
          <a:bodyPr/>
          <a:lstStyle/>
          <a:p>
            <a:r>
              <a:rPr lang="en-US" sz="2800" dirty="0" smtClean="0"/>
              <a:t>Given connected components, can compute simple features per blob, such as:</a:t>
            </a:r>
          </a:p>
          <a:p>
            <a:pPr lvl="1"/>
            <a:r>
              <a:rPr lang="en-US" sz="2000" dirty="0" smtClean="0"/>
              <a:t>Area (num pixels in the region)</a:t>
            </a:r>
          </a:p>
          <a:p>
            <a:pPr lvl="1"/>
            <a:r>
              <a:rPr lang="en-US" sz="2000" dirty="0" err="1" smtClean="0"/>
              <a:t>Centroid</a:t>
            </a:r>
            <a:r>
              <a:rPr lang="en-US" sz="2000" dirty="0" smtClean="0"/>
              <a:t> (average x and y position of pixels in the region)</a:t>
            </a:r>
          </a:p>
          <a:p>
            <a:pPr lvl="1"/>
            <a:r>
              <a:rPr lang="en-US" sz="2000" dirty="0" smtClean="0"/>
              <a:t>Bounding box (min and max coordinates)</a:t>
            </a:r>
          </a:p>
          <a:p>
            <a:pPr lvl="1"/>
            <a:r>
              <a:rPr lang="en-US" sz="2000" dirty="0" smtClean="0"/>
              <a:t>Circularity (ratio of mean dist. to </a:t>
            </a:r>
            <a:r>
              <a:rPr lang="en-US" sz="2000" dirty="0" err="1" smtClean="0"/>
              <a:t>centroid</a:t>
            </a:r>
            <a:r>
              <a:rPr lang="en-US" sz="2000" dirty="0" smtClean="0"/>
              <a:t> over std)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 bwMode="auto">
          <a:xfrm>
            <a:off x="3367088" y="3976688"/>
            <a:ext cx="2506662" cy="1971675"/>
            <a:chOff x="2819376" y="3903669"/>
            <a:chExt cx="3249657" cy="2555910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819376" y="3903669"/>
              <a:ext cx="3249657" cy="2555910"/>
              <a:chOff x="811161" y="4159260"/>
              <a:chExt cx="2455870" cy="1862163"/>
            </a:xfrm>
          </p:grpSpPr>
          <p:pic>
            <p:nvPicPr>
              <p:cNvPr id="66589" name="Picture 3" descr="beatles_mask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161" y="4159260"/>
                <a:ext cx="2455870" cy="1862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590" name="Rectangle 4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91" name="Rectangle 5"/>
              <p:cNvSpPr>
                <a:spLocks noChangeArrowheads="1"/>
              </p:cNvSpPr>
              <p:nvPr/>
            </p:nvSpPr>
            <p:spPr bwMode="auto">
              <a:xfrm>
                <a:off x="2308194" y="4341825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92" name="Rectangle 6"/>
              <p:cNvSpPr>
                <a:spLocks noChangeArrowheads="1"/>
              </p:cNvSpPr>
              <p:nvPr/>
            </p:nvSpPr>
            <p:spPr bwMode="auto">
              <a:xfrm>
                <a:off x="1979577" y="4853007"/>
                <a:ext cx="474669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6585" name="Oval 8"/>
            <p:cNvSpPr>
              <a:spLocks noChangeArrowheads="1"/>
            </p:cNvSpPr>
            <p:nvPr/>
          </p:nvSpPr>
          <p:spPr bwMode="auto">
            <a:xfrm>
              <a:off x="3586149" y="4743468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86" name="Oval 9"/>
            <p:cNvSpPr>
              <a:spLocks noChangeArrowheads="1"/>
            </p:cNvSpPr>
            <p:nvPr/>
          </p:nvSpPr>
          <p:spPr bwMode="auto">
            <a:xfrm>
              <a:off x="3805228" y="5729319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87" name="Oval 10"/>
            <p:cNvSpPr>
              <a:spLocks noChangeArrowheads="1"/>
            </p:cNvSpPr>
            <p:nvPr/>
          </p:nvSpPr>
          <p:spPr bwMode="auto">
            <a:xfrm>
              <a:off x="4425948" y="4268799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88" name="Oval 11"/>
            <p:cNvSpPr>
              <a:spLocks noChangeArrowheads="1"/>
            </p:cNvSpPr>
            <p:nvPr/>
          </p:nvSpPr>
          <p:spPr bwMode="auto">
            <a:xfrm>
              <a:off x="5375286" y="4743468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25"/>
          <p:cNvGrpSpPr>
            <a:grpSpLocks noChangeAspect="1"/>
          </p:cNvGrpSpPr>
          <p:nvPr/>
        </p:nvGrpSpPr>
        <p:grpSpPr bwMode="auto">
          <a:xfrm>
            <a:off x="6361113" y="3976688"/>
            <a:ext cx="2506662" cy="1971675"/>
            <a:chOff x="6215085" y="3903669"/>
            <a:chExt cx="3249657" cy="2555910"/>
          </a:xfrm>
        </p:grpSpPr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6215085" y="3903669"/>
              <a:ext cx="3249657" cy="2555910"/>
              <a:chOff x="811161" y="4159260"/>
              <a:chExt cx="2455870" cy="1862163"/>
            </a:xfrm>
          </p:grpSpPr>
          <p:pic>
            <p:nvPicPr>
              <p:cNvPr id="66580" name="Picture 13" descr="beatles_mask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161" y="4159260"/>
                <a:ext cx="2455870" cy="1862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581" name="Rectangle 14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82" name="Rectangle 15"/>
              <p:cNvSpPr>
                <a:spLocks noChangeArrowheads="1"/>
              </p:cNvSpPr>
              <p:nvPr/>
            </p:nvSpPr>
            <p:spPr bwMode="auto">
              <a:xfrm>
                <a:off x="2308194" y="4341825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83" name="Rectangle 16"/>
              <p:cNvSpPr>
                <a:spLocks noChangeArrowheads="1"/>
              </p:cNvSpPr>
              <p:nvPr/>
            </p:nvSpPr>
            <p:spPr bwMode="auto">
              <a:xfrm>
                <a:off x="1979577" y="4853007"/>
                <a:ext cx="474669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6576" name="Rectangle 21"/>
            <p:cNvSpPr>
              <a:spLocks noChangeArrowheads="1"/>
            </p:cNvSpPr>
            <p:nvPr/>
          </p:nvSpPr>
          <p:spPr bwMode="auto">
            <a:xfrm>
              <a:off x="6689754" y="4268799"/>
              <a:ext cx="693747" cy="949338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7" name="Rectangle 22"/>
            <p:cNvSpPr>
              <a:spLocks noChangeArrowheads="1"/>
            </p:cNvSpPr>
            <p:nvPr/>
          </p:nvSpPr>
          <p:spPr bwMode="auto">
            <a:xfrm>
              <a:off x="6872319" y="5254650"/>
              <a:ext cx="766773" cy="1022364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8" name="Rectangle 23"/>
            <p:cNvSpPr>
              <a:spLocks noChangeArrowheads="1"/>
            </p:cNvSpPr>
            <p:nvPr/>
          </p:nvSpPr>
          <p:spPr bwMode="auto">
            <a:xfrm>
              <a:off x="7602579" y="3903669"/>
              <a:ext cx="584209" cy="803286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9" name="Rectangle 24"/>
            <p:cNvSpPr>
              <a:spLocks noChangeArrowheads="1"/>
            </p:cNvSpPr>
            <p:nvPr/>
          </p:nvSpPr>
          <p:spPr bwMode="auto">
            <a:xfrm>
              <a:off x="8515403" y="4232286"/>
              <a:ext cx="766774" cy="1095390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09575" y="3976688"/>
            <a:ext cx="2227263" cy="1935162"/>
            <a:chOff x="811161" y="4159260"/>
            <a:chExt cx="2455870" cy="1862163"/>
          </a:xfrm>
        </p:grpSpPr>
        <p:pic>
          <p:nvPicPr>
            <p:cNvPr id="66571" name="Picture 27" descr="beatles_mask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161" y="4159260"/>
              <a:ext cx="2455870" cy="186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72" name="Rectangle 28"/>
            <p:cNvSpPr>
              <a:spLocks noChangeArrowheads="1"/>
            </p:cNvSpPr>
            <p:nvPr/>
          </p:nvSpPr>
          <p:spPr bwMode="auto">
            <a:xfrm>
              <a:off x="1723986" y="4597416"/>
              <a:ext cx="219078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3" name="Rectangle 29"/>
            <p:cNvSpPr>
              <a:spLocks noChangeArrowheads="1"/>
            </p:cNvSpPr>
            <p:nvPr/>
          </p:nvSpPr>
          <p:spPr bwMode="auto">
            <a:xfrm>
              <a:off x="2308194" y="4341825"/>
              <a:ext cx="219078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4" name="Rectangle 30"/>
            <p:cNvSpPr>
              <a:spLocks noChangeArrowheads="1"/>
            </p:cNvSpPr>
            <p:nvPr/>
          </p:nvSpPr>
          <p:spPr bwMode="auto">
            <a:xfrm>
              <a:off x="1979577" y="4853007"/>
              <a:ext cx="474669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66567" name="TextBox 36"/>
          <p:cNvSpPr txBox="1">
            <a:spLocks noChangeArrowheads="1"/>
          </p:cNvSpPr>
          <p:nvPr/>
        </p:nvSpPr>
        <p:spPr bwMode="auto">
          <a:xfrm>
            <a:off x="774700" y="6203950"/>
            <a:ext cx="1058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A1=200</a:t>
            </a:r>
          </a:p>
        </p:txBody>
      </p:sp>
      <p:sp>
        <p:nvSpPr>
          <p:cNvPr id="66568" name="TextBox 37"/>
          <p:cNvSpPr txBox="1">
            <a:spLocks noChangeArrowheads="1"/>
          </p:cNvSpPr>
          <p:nvPr/>
        </p:nvSpPr>
        <p:spPr bwMode="auto">
          <a:xfrm>
            <a:off x="1906588" y="5911850"/>
            <a:ext cx="10588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A2=170</a:t>
            </a:r>
          </a:p>
        </p:txBody>
      </p:sp>
      <p:cxnSp>
        <p:nvCxnSpPr>
          <p:cNvPr id="66569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830263" y="5930900"/>
            <a:ext cx="546100" cy="7302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66570" name="Straight Arrow Connector 41"/>
          <p:cNvCxnSpPr>
            <a:cxnSpLocks noChangeShapeType="1"/>
          </p:cNvCxnSpPr>
          <p:nvPr/>
        </p:nvCxnSpPr>
        <p:spPr bwMode="auto">
          <a:xfrm rot="16200000" flipV="1">
            <a:off x="1285875" y="5035550"/>
            <a:ext cx="1387475" cy="5111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</p:spPr>
      </p:cxnSp>
      <p:sp>
        <p:nvSpPr>
          <p:cNvPr id="3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36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Circularity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000" smtClean="0"/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0" y="6581001"/>
            <a:ext cx="2514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Shapiro </a:t>
            </a: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&amp; Stockman</a:t>
            </a:r>
          </a:p>
        </p:txBody>
      </p:sp>
      <p:pic>
        <p:nvPicPr>
          <p:cNvPr id="38917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7924800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 Box 5"/>
          <p:cNvSpPr txBox="1">
            <a:spLocks noChangeArrowheads="1"/>
          </p:cNvSpPr>
          <p:nvPr/>
        </p:nvSpPr>
        <p:spPr bwMode="auto">
          <a:xfrm>
            <a:off x="609600" y="5486400"/>
            <a:ext cx="1447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[Haralick]</a:t>
            </a:r>
          </a:p>
        </p:txBody>
      </p:sp>
    </p:spTree>
    <p:extLst>
      <p:ext uri="{BB962C8B-B14F-4D97-AF65-F5344CB8AC3E}">
        <p14:creationId xmlns:p14="http://schemas.microsoft.com/office/powerpoint/2010/main" val="31121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Characterizing edges</a:t>
            </a:r>
          </a:p>
        </p:txBody>
      </p:sp>
      <p:sp>
        <p:nvSpPr>
          <p:cNvPr id="16387" name="Rectangle 26"/>
          <p:cNvSpPr>
            <a:spLocks noGrp="1" noChangeArrowheads="1"/>
          </p:cNvSpPr>
          <p:nvPr>
            <p:ph idx="1"/>
          </p:nvPr>
        </p:nvSpPr>
        <p:spPr>
          <a:xfrm>
            <a:off x="628650" y="1627001"/>
            <a:ext cx="7886700" cy="4549962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An edge is a place of rapid change in the image intensity function</a:t>
            </a:r>
          </a:p>
        </p:txBody>
      </p:sp>
      <p:pic>
        <p:nvPicPr>
          <p:cNvPr id="16388" name="Picture 10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530" y="3068918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389" name="Line 21"/>
          <p:cNvSpPr>
            <a:spLocks noChangeShapeType="1"/>
          </p:cNvSpPr>
          <p:nvPr/>
        </p:nvSpPr>
        <p:spPr bwMode="auto">
          <a:xfrm>
            <a:off x="246530" y="4135718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16390" name="Text Box 22"/>
          <p:cNvSpPr txBox="1">
            <a:spLocks noChangeArrowheads="1"/>
          </p:cNvSpPr>
          <p:nvPr/>
        </p:nvSpPr>
        <p:spPr bwMode="auto">
          <a:xfrm>
            <a:off x="1186434" y="2687918"/>
            <a:ext cx="8189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image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105618" y="2427568"/>
            <a:ext cx="2924175" cy="2725738"/>
            <a:chOff x="1945" y="1420"/>
            <a:chExt cx="1842" cy="1717"/>
          </a:xfrm>
        </p:grpSpPr>
        <p:sp>
          <p:nvSpPr>
            <p:cNvPr id="16402" name="Rectangle 11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16403" name="Freeform 12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404" name="Freeform 15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405" name="Text Box 24"/>
            <p:cNvSpPr txBox="1">
              <a:spLocks noChangeArrowheads="1"/>
            </p:cNvSpPr>
            <p:nvPr/>
          </p:nvSpPr>
          <p:spPr bwMode="auto">
            <a:xfrm>
              <a:off x="1945" y="1420"/>
              <a:ext cx="1842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intensity function</a:t>
              </a:r>
              <a:br>
                <a:rPr lang="en-US" sz="2000"/>
              </a:br>
              <a:r>
                <a:rPr lang="en-US" sz="2000"/>
                <a:t>(along horizontal scanline)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6190130" y="2702206"/>
            <a:ext cx="2743200" cy="2451100"/>
            <a:chOff x="3888" y="1593"/>
            <a:chExt cx="1728" cy="1544"/>
          </a:xfrm>
        </p:grpSpPr>
        <p:sp>
          <p:nvSpPr>
            <p:cNvPr id="16397" name="Rectangle 16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  <p:grpSp>
          <p:nvGrpSpPr>
            <p:cNvPr id="16398" name="Group 19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6400" name="Freeform 17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0 h 630"/>
                  <a:gd name="T6" fmla="*/ 399 w 909"/>
                  <a:gd name="T7" fmla="*/ 413 h 630"/>
                  <a:gd name="T8" fmla="*/ 459 w 909"/>
                  <a:gd name="T9" fmla="*/ 606 h 630"/>
                  <a:gd name="T10" fmla="*/ 528 w 909"/>
                  <a:gd name="T11" fmla="*/ 416 h 630"/>
                  <a:gd name="T12" fmla="*/ 564 w 909"/>
                  <a:gd name="T13" fmla="*/ 92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16401" name="Freeform 18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80 h 630"/>
                  <a:gd name="T6" fmla="*/ 399 w 909"/>
                  <a:gd name="T7" fmla="*/ 413 h 630"/>
                  <a:gd name="T8" fmla="*/ 459 w 909"/>
                  <a:gd name="T9" fmla="*/ 606 h 630"/>
                  <a:gd name="T10" fmla="*/ 528 w 909"/>
                  <a:gd name="T11" fmla="*/ 416 h 630"/>
                  <a:gd name="T12" fmla="*/ 564 w 909"/>
                  <a:gd name="T13" fmla="*/ 92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16399" name="Text Box 25"/>
            <p:cNvSpPr txBox="1">
              <a:spLocks noChangeArrowheads="1"/>
            </p:cNvSpPr>
            <p:nvPr/>
          </p:nvSpPr>
          <p:spPr bwMode="auto">
            <a:xfrm>
              <a:off x="4188" y="1593"/>
              <a:ext cx="106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first derivative</a:t>
              </a: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455243" y="3449918"/>
            <a:ext cx="2409825" cy="3267075"/>
            <a:chOff x="4055" y="2064"/>
            <a:chExt cx="1518" cy="2058"/>
          </a:xfrm>
        </p:grpSpPr>
        <p:sp>
          <p:nvSpPr>
            <p:cNvPr id="16394" name="Line 28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395" name="Line 29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6396" name="Text Box 30"/>
            <p:cNvSpPr txBox="1">
              <a:spLocks noChangeArrowheads="1"/>
            </p:cNvSpPr>
            <p:nvPr/>
          </p:nvSpPr>
          <p:spPr bwMode="auto">
            <a:xfrm>
              <a:off x="4055" y="3676"/>
              <a:ext cx="1518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edges correspond to</a:t>
              </a:r>
              <a:br>
                <a:rPr lang="en-US" sz="2000"/>
              </a:br>
              <a:r>
                <a:rPr lang="en-US" sz="2000"/>
                <a:t>extrema of derivative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047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Binary image analysis: </a:t>
            </a:r>
            <a:br>
              <a:rPr lang="en-US" sz="4000" dirty="0" smtClean="0"/>
            </a:br>
            <a:r>
              <a:rPr lang="en-US" sz="4000" dirty="0" smtClean="0"/>
              <a:t>basic steps (recap)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 the image into binary form </a:t>
            </a:r>
          </a:p>
          <a:p>
            <a:pPr lvl="1">
              <a:spcAft>
                <a:spcPts val="600"/>
              </a:spcAft>
            </a:pPr>
            <a:r>
              <a:rPr lang="en-US" sz="2400" dirty="0" err="1" smtClean="0">
                <a:ea typeface="+mn-ea"/>
                <a:cs typeface="+mn-cs"/>
              </a:rPr>
              <a:t>Thresholding</a:t>
            </a:r>
            <a:endParaRPr lang="en-US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800" dirty="0" smtClean="0"/>
              <a:t>Clean up the </a:t>
            </a:r>
            <a:r>
              <a:rPr lang="en-US" sz="2800" dirty="0" err="1" smtClean="0"/>
              <a:t>thresholded</a:t>
            </a:r>
            <a:r>
              <a:rPr lang="en-US" sz="2800" dirty="0" smtClean="0"/>
              <a:t> image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Morphological operators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Extract separate blobs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ea typeface="+mn-ea"/>
                <a:cs typeface="+mn-cs"/>
              </a:rPr>
              <a:t>Connected components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Describe the blobs with region properties</a:t>
            </a:r>
            <a:endParaRPr lang="en-US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55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Matlab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 =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hist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(Y,M);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 =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bwlabel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(BW,N);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STATS =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regionprops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(L,PROPERTIES) 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'Area'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'Centroid'        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'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BoundingBox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'  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	     'Orientation‘, …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IM2 =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imerode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(IM,SE);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IM2 =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imdilate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(IM,SE);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IM2 =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imclose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(IM, SE);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IM2 =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imopen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(IM, SE);</a:t>
            </a:r>
          </a:p>
        </p:txBody>
      </p:sp>
      <p:sp>
        <p:nvSpPr>
          <p:cNvPr id="4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79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4000" dirty="0" smtClean="0"/>
              <a:t>Example using binary image analysis: OCR</a:t>
            </a:r>
            <a:endParaRPr lang="en-US" sz="4000" dirty="0"/>
          </a:p>
        </p:txBody>
      </p:sp>
      <p:pic>
        <p:nvPicPr>
          <p:cNvPr id="35840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382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971800" y="63246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[Luis von </a:t>
            </a:r>
            <a:r>
              <a:rPr lang="en-US" dirty="0" err="1" smtClean="0"/>
              <a:t>Ahn</a:t>
            </a:r>
            <a:r>
              <a:rPr lang="en-US" dirty="0" smtClean="0"/>
              <a:t> et al. http://recaptcha.net/learnmore.html]</a:t>
            </a:r>
            <a:endParaRPr lang="en-US" dirty="0"/>
          </a:p>
        </p:txBody>
      </p:sp>
      <p:sp>
        <p:nvSpPr>
          <p:cNvPr id="6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18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313" y="6599238"/>
            <a:ext cx="6280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988" y="1858963"/>
            <a:ext cx="8763000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7" name="TextBox 4"/>
          <p:cNvSpPr txBox="1">
            <a:spLocks noChangeArrowheads="1"/>
          </p:cNvSpPr>
          <p:nvPr/>
        </p:nvSpPr>
        <p:spPr bwMode="auto">
          <a:xfrm>
            <a:off x="0" y="6581775"/>
            <a:ext cx="2362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Li </a:t>
            </a:r>
            <a:r>
              <a:rPr lang="en-US" sz="12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Shen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5238" name="Rectangle 5"/>
          <p:cNvSpPr>
            <a:spLocks noChangeArrowheads="1"/>
          </p:cNvSpPr>
          <p:nvPr/>
        </p:nvSpPr>
        <p:spPr bwMode="auto">
          <a:xfrm>
            <a:off x="6288088" y="3611563"/>
            <a:ext cx="2957512" cy="20447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Example using binary image analysis: segmentation of a liver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40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Binary images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65225"/>
            <a:ext cx="8229600" cy="4800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Pros</a:t>
            </a:r>
          </a:p>
          <a:p>
            <a:pPr lvl="1" eaLnBrk="1" hangingPunct="1"/>
            <a:r>
              <a:rPr lang="en-US" sz="2400" dirty="0" smtClean="0"/>
              <a:t>Can be fast to compute, easy to store</a:t>
            </a:r>
          </a:p>
          <a:p>
            <a:pPr lvl="1" eaLnBrk="1" hangingPunct="1"/>
            <a:r>
              <a:rPr lang="en-US" sz="2400" dirty="0" smtClean="0"/>
              <a:t>Simple processing techniques available</a:t>
            </a:r>
          </a:p>
          <a:p>
            <a:pPr lvl="1" eaLnBrk="1" hangingPunct="1"/>
            <a:r>
              <a:rPr lang="en-US" sz="2400" dirty="0" smtClean="0"/>
              <a:t>Lead to some useful compact shape descriptors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Cons</a:t>
            </a:r>
          </a:p>
          <a:p>
            <a:pPr lvl="1" eaLnBrk="1" hangingPunct="1"/>
            <a:r>
              <a:rPr lang="en-US" sz="2400" dirty="0" smtClean="0"/>
              <a:t>Hard to get “clean” silhouettes</a:t>
            </a:r>
          </a:p>
          <a:p>
            <a:pPr lvl="1" eaLnBrk="1" hangingPunct="1"/>
            <a:r>
              <a:rPr lang="en-US" sz="2400" dirty="0" smtClean="0"/>
              <a:t>Noise common in realistic scenarios</a:t>
            </a:r>
          </a:p>
          <a:p>
            <a:pPr lvl="1" eaLnBrk="1" hangingPunct="1"/>
            <a:r>
              <a:rPr lang="en-US" sz="2400" dirty="0" smtClean="0"/>
              <a:t>Can be too coarse of a representation</a:t>
            </a:r>
          </a:p>
          <a:p>
            <a:pPr lvl="1" eaLnBrk="1" hangingPunct="1"/>
            <a:r>
              <a:rPr lang="en-US" sz="2400" dirty="0" smtClean="0"/>
              <a:t>Not 3d</a:t>
            </a:r>
          </a:p>
        </p:txBody>
      </p:sp>
      <p:sp>
        <p:nvSpPr>
          <p:cNvPr id="5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446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 bldLvl="2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03425" y="0"/>
            <a:ext cx="7886700" cy="1325563"/>
          </a:xfrm>
        </p:spPr>
        <p:txBody>
          <a:bodyPr/>
          <a:lstStyle/>
          <a:p>
            <a:r>
              <a:rPr lang="en-US" dirty="0" smtClean="0"/>
              <a:t>Things to remember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457200" y="1084668"/>
            <a:ext cx="5791200" cy="5681892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800" dirty="0" smtClean="0"/>
              <a:t>Canny edge detector =            </a:t>
            </a:r>
            <a:br>
              <a:rPr lang="en-US" sz="2800" dirty="0" smtClean="0"/>
            </a:br>
            <a:r>
              <a:rPr lang="en-US" sz="2000" dirty="0" smtClean="0"/>
              <a:t>smooth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derivative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thin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threshold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link</a:t>
            </a:r>
            <a:endParaRPr lang="en-US" sz="24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err="1" smtClean="0"/>
              <a:t>Pb</a:t>
            </a:r>
            <a:r>
              <a:rPr lang="en-US" sz="2800" dirty="0" smtClean="0"/>
              <a:t>: learns weighting of gradient, color, texture differences</a:t>
            </a:r>
            <a:br>
              <a:rPr lang="en-US" sz="2800" dirty="0" smtClean="0"/>
            </a:br>
            <a:r>
              <a:rPr lang="en-US" sz="2400" dirty="0" smtClean="0"/>
              <a:t>More recent learning approaches give at least as good accuracy and are faster</a:t>
            </a:r>
            <a:endParaRPr lang="en-US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Straight line detector =  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canny + gradient orientations </a:t>
            </a:r>
            <a:r>
              <a:rPr lang="en-US" sz="2000" dirty="0" smtClean="0">
                <a:sym typeface="Wingdings" pitchFamily="2" charset="2"/>
              </a:rPr>
              <a:t> orientation binning  linking  check for straightness</a:t>
            </a:r>
            <a:endParaRPr lang="en-US" sz="2400" dirty="0" smtClean="0">
              <a:sym typeface="Wingdings" pitchFamily="2" charset="2"/>
            </a:endParaRP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Binary image analysis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thresholding, </a:t>
            </a:r>
            <a:r>
              <a:rPr lang="en-US" sz="2400" dirty="0" err="1" smtClean="0"/>
              <a:t>dialation</a:t>
            </a:r>
            <a:r>
              <a:rPr lang="en-US" sz="2400" dirty="0" smtClean="0"/>
              <a:t>, erosion</a:t>
            </a: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482255" y="242454"/>
            <a:ext cx="1935610" cy="5067373"/>
            <a:chOff x="6324600" y="135351"/>
            <a:chExt cx="2209800" cy="5785195"/>
          </a:xfrm>
        </p:grpSpPr>
        <p:pic>
          <p:nvPicPr>
            <p:cNvPr id="55300" name="Picture 2" descr="C:\Documents and Settings\Derek Hoiem\My Documents\Classes\Spring10 - Computer Vision\figs\7\lena_canny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135351"/>
              <a:ext cx="2208965" cy="2208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6" name="Picture 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4280659"/>
              <a:ext cx="2209800" cy="163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6324600" y="2390424"/>
              <a:ext cx="2209800" cy="1835997"/>
              <a:chOff x="6324600" y="2781409"/>
              <a:chExt cx="2209800" cy="1835997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324600" y="2781409"/>
                <a:ext cx="1256880" cy="8741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324600" y="3655593"/>
                <a:ext cx="2209800" cy="9618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853"/>
              <a:stretch/>
            </p:blipFill>
            <p:spPr bwMode="auto">
              <a:xfrm>
                <a:off x="7543800" y="2781411"/>
                <a:ext cx="990600" cy="874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4" name="Group 3"/>
          <p:cNvGrpSpPr/>
          <p:nvPr/>
        </p:nvGrpSpPr>
        <p:grpSpPr>
          <a:xfrm>
            <a:off x="6482256" y="5422980"/>
            <a:ext cx="1935609" cy="1194583"/>
            <a:chOff x="406400" y="1238221"/>
            <a:chExt cx="8401050" cy="5184804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900" y="1238250"/>
              <a:ext cx="2344738" cy="2263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4" descr="rfcgw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0" y="1238250"/>
              <a:ext cx="1277938" cy="2360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5" descr="edges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88" y="3867150"/>
              <a:ext cx="2590800" cy="2430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 descr="Slide42"/>
            <p:cNvPicPr>
              <a:picLocks noChangeAspect="1" noChangeArrowheads="1"/>
            </p:cNvPicPr>
            <p:nvPr/>
          </p:nvPicPr>
          <p:blipFill>
            <a:blip r:embed="rId10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148954" y="1402529"/>
              <a:ext cx="2336832" cy="2008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4" descr="img2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550" y="1274763"/>
              <a:ext cx="2120900" cy="2266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5" descr="img5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627" t="7059" r="64227" b="65492"/>
            <a:stretch>
              <a:fillRect/>
            </a:stretch>
          </p:blipFill>
          <p:spPr bwMode="auto">
            <a:xfrm>
              <a:off x="7051675" y="4086225"/>
              <a:ext cx="1752600" cy="21177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013" y="3794125"/>
              <a:ext cx="1828800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9225" y="3794125"/>
              <a:ext cx="1606550" cy="262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53569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Next classes: Correspondence and Alignment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Detecting interest points</a:t>
            </a:r>
          </a:p>
          <a:p>
            <a:endParaRPr lang="en-US" dirty="0" smtClean="0"/>
          </a:p>
          <a:p>
            <a:r>
              <a:rPr lang="en-US" dirty="0" smtClean="0"/>
              <a:t>Tracking points</a:t>
            </a:r>
          </a:p>
          <a:p>
            <a:endParaRPr lang="en-US" dirty="0" smtClean="0"/>
          </a:p>
          <a:p>
            <a:r>
              <a:rPr lang="en-US" dirty="0" smtClean="0"/>
              <a:t>Object/image alignment and registration</a:t>
            </a:r>
          </a:p>
          <a:p>
            <a:pPr lvl="1"/>
            <a:r>
              <a:rPr lang="en-US" dirty="0" smtClean="0"/>
              <a:t>Aligning 3D or edge points</a:t>
            </a:r>
          </a:p>
          <a:p>
            <a:pPr lvl="1"/>
            <a:r>
              <a:rPr lang="en-US" dirty="0" smtClean="0"/>
              <a:t>Object instance recognition</a:t>
            </a:r>
          </a:p>
          <a:p>
            <a:pPr lvl="1"/>
            <a:r>
              <a:rPr lang="en-US" dirty="0" smtClean="0"/>
              <a:t>Image stitching</a:t>
            </a:r>
          </a:p>
          <a:p>
            <a:pPr lvl="1"/>
            <a:endParaRPr lang="en-US" dirty="0" smtClean="0"/>
          </a:p>
        </p:txBody>
      </p:sp>
      <p:pic>
        <p:nvPicPr>
          <p:cNvPr id="61442" name="Picture 2" descr="https://filebox.ece.vt.edu/~jbhuang/teaching/ece5554-4554/fa16/images/interest_point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2766" y="1356459"/>
            <a:ext cx="2095210" cy="18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4" name="Picture 4" descr="https://filebox.ece.vt.edu/~jbhuang/teaching/ece5554-4554/fa16/images/feature_tracking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2766" y="3203552"/>
            <a:ext cx="2095210" cy="9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6" name="Picture 6" descr="https://filebox.ece.vt.edu/~jbhuang/teaching/ece5554-4554/fa16/images/instance_recognitio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2766" y="4299144"/>
            <a:ext cx="2087831" cy="172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9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pple iPhone X Animoji Presentation Joke 2017 Tim Coo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54" y="837267"/>
            <a:ext cx="9019692" cy="5073462"/>
          </a:xfrm>
        </p:spPr>
      </p:pic>
    </p:spTree>
    <p:extLst>
      <p:ext uri="{BB962C8B-B14F-4D97-AF65-F5344CB8AC3E}">
        <p14:creationId xmlns:p14="http://schemas.microsoft.com/office/powerpoint/2010/main" val="269461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Intensity profile</a:t>
            </a:r>
          </a:p>
        </p:txBody>
      </p:sp>
      <p:pic>
        <p:nvPicPr>
          <p:cNvPr id="17411" name="Picture 3" descr="C:\Documents and Settings\Derek Hoiem\My Documents\Classes\Spring10 - Computer Vision\figs\7\monaco_500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43" t="2380" r="7143"/>
          <a:stretch>
            <a:fillRect/>
          </a:stretch>
        </p:blipFill>
        <p:spPr bwMode="auto">
          <a:xfrm>
            <a:off x="4572000" y="0"/>
            <a:ext cx="4572000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412" name="Group 12"/>
          <p:cNvGrpSpPr>
            <a:grpSpLocks noChangeAspect="1"/>
          </p:cNvGrpSpPr>
          <p:nvPr/>
        </p:nvGrpSpPr>
        <p:grpSpPr bwMode="auto">
          <a:xfrm>
            <a:off x="228600" y="1524000"/>
            <a:ext cx="3438525" cy="4267200"/>
            <a:chOff x="0" y="1143000"/>
            <a:chExt cx="4421326" cy="5486400"/>
          </a:xfrm>
        </p:grpSpPr>
        <p:pic>
          <p:nvPicPr>
            <p:cNvPr id="17416" name="Picture 2" descr="C:\Documents and Settings\Derek Hoiem\My Documents\My Pictures\monte carlo\monaco03.jpg"/>
            <p:cNvPicPr>
              <a:picLocks noChangeAspect="1" noChangeArrowheads="1"/>
            </p:cNvPicPr>
            <p:nvPr/>
          </p:nvPicPr>
          <p:blipFill>
            <a:blip r:embed="rId3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143000"/>
              <a:ext cx="4116526" cy="548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Connector 6"/>
            <p:cNvCxnSpPr/>
            <p:nvPr/>
          </p:nvCxnSpPr>
          <p:spPr>
            <a:xfrm>
              <a:off x="304145" y="4572000"/>
              <a:ext cx="4115140" cy="20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0" y="3886200"/>
              <a:ext cx="838950" cy="53272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>
            <a:off x="5029200" y="457200"/>
            <a:ext cx="381000" cy="762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733" name="Picture 5" descr="C:\Documents and Settings\Derek Hoiem\My Documents\Classes\Spring10 - Computer Vision\figs\7\monaco_500_gx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7" t="2856" r="7130" b="5714"/>
          <a:stretch>
            <a:fillRect/>
          </a:stretch>
        </p:blipFill>
        <p:spPr bwMode="auto">
          <a:xfrm>
            <a:off x="4572000" y="2971800"/>
            <a:ext cx="457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4953000" y="4572000"/>
            <a:ext cx="381000" cy="15240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24600" y="2286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77000" y="328185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0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3053"/>
          </a:xfrm>
        </p:spPr>
        <p:txBody>
          <a:bodyPr/>
          <a:lstStyle/>
          <a:p>
            <a:r>
              <a:rPr lang="en-US" dirty="0" smtClean="0"/>
              <a:t>With a little Gaussian noise</a:t>
            </a:r>
          </a:p>
        </p:txBody>
      </p:sp>
      <p:pic>
        <p:nvPicPr>
          <p:cNvPr id="18435" name="Picture 2" descr="C:\Documents and Settings\Derek Hoiem\My Documents\Classes\Spring10 - Computer Vision\figs\7\monaco_500_gx_nois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43" t="3810" r="7143"/>
          <a:stretch>
            <a:fillRect/>
          </a:stretch>
        </p:blipFill>
        <p:spPr bwMode="auto">
          <a:xfrm>
            <a:off x="4572000" y="2209800"/>
            <a:ext cx="45720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3" descr="C:\Documents and Settings\Derek Hoiem\My Documents\Classes\Spring10 - Computer Vision\figs\7\monaco_noise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6477000" y="5791200"/>
            <a:ext cx="10699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Gradient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28600" y="4572000"/>
            <a:ext cx="411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6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815974"/>
          </a:xfrm>
        </p:spPr>
        <p:txBody>
          <a:bodyPr/>
          <a:lstStyle/>
          <a:p>
            <a:r>
              <a:rPr lang="en-US" dirty="0" smtClean="0"/>
              <a:t>Effects of noise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81100"/>
            <a:ext cx="7772400" cy="647700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Consider a single row or column of the image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Plotting intensity as a function of position gives a signal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8399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0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1725" y="252095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5800" y="4038600"/>
            <a:ext cx="7676230" cy="2743200"/>
            <a:chOff x="432" y="2544"/>
            <a:chExt cx="4896" cy="1728"/>
          </a:xfrm>
        </p:grpSpPr>
        <p:graphicFrame>
          <p:nvGraphicFramePr>
            <p:cNvPr id="512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1372698"/>
                </p:ext>
              </p:extLst>
            </p:nvPr>
          </p:nvGraphicFramePr>
          <p:xfrm>
            <a:off x="1099" y="2544"/>
            <a:ext cx="3320" cy="1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51" name="Photo Editor Photo" r:id="rId9" imgW="5915851" imgH="2029108" progId="">
                    <p:embed/>
                  </p:oleObj>
                </mc:Choice>
                <mc:Fallback>
                  <p:oleObj name="Photo Editor Photo" r:id="rId9" imgW="5915851" imgH="202910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9" y="2544"/>
                          <a:ext cx="3320" cy="1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129" name="Picture 8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888"/>
              <a:ext cx="62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30" name="Rectangle 9"/>
            <p:cNvSpPr>
              <a:spLocks noChangeArrowheads="1"/>
            </p:cNvSpPr>
            <p:nvPr/>
          </p:nvSpPr>
          <p:spPr bwMode="auto">
            <a:xfrm>
              <a:off x="432" y="3840"/>
              <a:ext cx="489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800"/>
                <a:t>Where is the edge?</a:t>
              </a:r>
              <a:endParaRPr lang="en-US" sz="2800" i="1"/>
            </a:p>
          </p:txBody>
        </p:sp>
      </p:grpSp>
      <p:sp>
        <p:nvSpPr>
          <p:cNvPr id="5128" name="Text Box 10"/>
          <p:cNvSpPr txBox="1">
            <a:spLocks noChangeArrowheads="1"/>
          </p:cNvSpPr>
          <p:nvPr/>
        </p:nvSpPr>
        <p:spPr bwMode="auto">
          <a:xfrm>
            <a:off x="7442200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051598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Effects of noise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Difference filters respond strongly to noise</a:t>
            </a:r>
          </a:p>
          <a:p>
            <a:pPr lvl="1"/>
            <a:r>
              <a:rPr lang="en-US" dirty="0" smtClean="0"/>
              <a:t>Image noise results in pixels that look very different from their neighbors</a:t>
            </a:r>
          </a:p>
          <a:p>
            <a:pPr lvl="1"/>
            <a:r>
              <a:rPr lang="en-US" dirty="0" smtClean="0"/>
              <a:t>Generally, the larger the noise the stronger the response</a:t>
            </a:r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What can we do about it?</a:t>
            </a:r>
          </a:p>
        </p:txBody>
      </p:sp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7339013" y="6477000"/>
            <a:ext cx="1662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D. Forsyth</a:t>
            </a:r>
          </a:p>
        </p:txBody>
      </p:sp>
    </p:spTree>
    <p:extLst>
      <p:ext uri="{BB962C8B-B14F-4D97-AF65-F5344CB8AC3E}">
        <p14:creationId xmlns:p14="http://schemas.microsoft.com/office/powerpoint/2010/main" val="180127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89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/>
          <p:cNvSpPr>
            <a:spLocks noGrp="1" noChangeArrowheads="1"/>
          </p:cNvSpPr>
          <p:nvPr>
            <p:ph type="title"/>
          </p:nvPr>
        </p:nvSpPr>
        <p:spPr>
          <a:xfrm>
            <a:off x="628650" y="227024"/>
            <a:ext cx="7886700" cy="890578"/>
          </a:xfrm>
        </p:spPr>
        <p:txBody>
          <a:bodyPr/>
          <a:lstStyle/>
          <a:p>
            <a:r>
              <a:rPr lang="en-US" dirty="0" smtClean="0"/>
              <a:t>Solution: smooth first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04800" y="5943600"/>
            <a:ext cx="7772400" cy="771525"/>
            <a:chOff x="192" y="3744"/>
            <a:chExt cx="4896" cy="486"/>
          </a:xfrm>
        </p:grpSpPr>
        <p:sp>
          <p:nvSpPr>
            <p:cNvPr id="6161" name="Rectangle 2"/>
            <p:cNvSpPr>
              <a:spLocks noChangeArrowheads="1"/>
            </p:cNvSpPr>
            <p:nvPr/>
          </p:nvSpPr>
          <p:spPr bwMode="auto">
            <a:xfrm>
              <a:off x="192" y="3798"/>
              <a:ext cx="48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US" sz="2800"/>
                <a:t>To find edges, look for peaks in</a:t>
              </a:r>
              <a:endParaRPr lang="en-US" sz="2800" i="1"/>
            </a:p>
          </p:txBody>
        </p:sp>
        <p:graphicFrame>
          <p:nvGraphicFramePr>
            <p:cNvPr id="6147" name="Object 21"/>
            <p:cNvGraphicFramePr>
              <a:graphicFrameLocks noChangeAspect="1"/>
            </p:cNvGraphicFramePr>
            <p:nvPr/>
          </p:nvGraphicFramePr>
          <p:xfrm>
            <a:off x="3696" y="3744"/>
            <a:ext cx="816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72" name="Equation" r:id="rId4" imgW="660240" imgH="393480" progId="Equation.3">
                    <p:embed/>
                  </p:oleObj>
                </mc:Choice>
                <mc:Fallback>
                  <p:oleObj name="Equation" r:id="rId4" imgW="66024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744"/>
                          <a:ext cx="816" cy="4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6150" name="Picture 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5638" y="990600"/>
            <a:ext cx="5313362" cy="139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Text Box 17"/>
          <p:cNvSpPr txBox="1">
            <a:spLocks noChangeArrowheads="1"/>
          </p:cNvSpPr>
          <p:nvPr/>
        </p:nvSpPr>
        <p:spPr bwMode="auto">
          <a:xfrm>
            <a:off x="1638300" y="1517650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</a:rPr>
              <a:t>f</a:t>
            </a: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1638300" y="2392363"/>
            <a:ext cx="5600700" cy="1120775"/>
            <a:chOff x="1032" y="1507"/>
            <a:chExt cx="3528" cy="706"/>
          </a:xfrm>
        </p:grpSpPr>
        <p:pic>
          <p:nvPicPr>
            <p:cNvPr id="6159" name="Picture 10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0" name="Text Box 18"/>
            <p:cNvSpPr txBox="1">
              <a:spLocks noChangeArrowheads="1"/>
            </p:cNvSpPr>
            <p:nvPr/>
          </p:nvSpPr>
          <p:spPr bwMode="auto">
            <a:xfrm>
              <a:off x="1032" y="1684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g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292225" y="3530600"/>
            <a:ext cx="5946775" cy="1104900"/>
            <a:chOff x="814" y="2224"/>
            <a:chExt cx="3746" cy="696"/>
          </a:xfrm>
        </p:grpSpPr>
        <p:pic>
          <p:nvPicPr>
            <p:cNvPr id="6157" name="Picture 13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8" name="Text Box 19"/>
            <p:cNvSpPr txBox="1">
              <a:spLocks noChangeArrowheads="1"/>
            </p:cNvSpPr>
            <p:nvPr/>
          </p:nvSpPr>
          <p:spPr bwMode="auto">
            <a:xfrm>
              <a:off x="814" y="2346"/>
              <a:ext cx="45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f * g</a:t>
              </a:r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914400" y="4635500"/>
            <a:ext cx="6324600" cy="1155700"/>
            <a:chOff x="576" y="2920"/>
            <a:chExt cx="3984" cy="728"/>
          </a:xfrm>
        </p:grpSpPr>
        <p:pic>
          <p:nvPicPr>
            <p:cNvPr id="6156" name="Picture 16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920"/>
              <a:ext cx="3347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146" name="Object 23"/>
            <p:cNvGraphicFramePr>
              <a:graphicFrameLocks noChangeAspect="1"/>
            </p:cNvGraphicFramePr>
            <p:nvPr/>
          </p:nvGraphicFramePr>
          <p:xfrm>
            <a:off x="576" y="3008"/>
            <a:ext cx="636" cy="4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73" name="Equation" r:id="rId10" imgW="660240" imgH="393480" progId="Equation.3">
                    <p:embed/>
                  </p:oleObj>
                </mc:Choice>
                <mc:Fallback>
                  <p:oleObj name="Equation" r:id="rId10" imgW="66024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3008"/>
                          <a:ext cx="636" cy="4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55" name="Text Box 26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746336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Derivative theorem of convolution</a:t>
            </a:r>
          </a:p>
        </p:txBody>
      </p:sp>
      <p:sp>
        <p:nvSpPr>
          <p:cNvPr id="7174" name="Rectangle 4"/>
          <p:cNvSpPr>
            <a:spLocks noGrp="1" noChangeArrowheads="1"/>
          </p:cNvSpPr>
          <p:nvPr>
            <p:ph idx="1"/>
          </p:nvPr>
        </p:nvSpPr>
        <p:spPr>
          <a:xfrm>
            <a:off x="628650" y="1582858"/>
            <a:ext cx="7886700" cy="4594105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 smtClean="0"/>
              <a:t>Differentiation is convolution, and convolution is associative:</a:t>
            </a:r>
          </a:p>
          <a:p>
            <a:pPr>
              <a:buFontTx/>
              <a:buChar char="•"/>
            </a:pPr>
            <a:r>
              <a:rPr lang="en-US" sz="2800" dirty="0" smtClean="0"/>
              <a:t>This saves us one operation:</a:t>
            </a:r>
            <a:endParaRPr lang="en-US" sz="2800" i="1" dirty="0" smtClean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881725"/>
              </p:ext>
            </p:extLst>
          </p:nvPr>
        </p:nvGraphicFramePr>
        <p:xfrm>
          <a:off x="6059544" y="1963858"/>
          <a:ext cx="266700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8" name="Equation" r:id="rId4" imgW="1320480" imgH="393480" progId="Equation.3">
                  <p:embed/>
                </p:oleObj>
              </mc:Choice>
              <mc:Fallback>
                <p:oleObj name="Equation" r:id="rId4" imgW="1320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9544" y="1963858"/>
                        <a:ext cx="2667000" cy="944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6" name="Group 7"/>
          <p:cNvGrpSpPr>
            <a:grpSpLocks/>
          </p:cNvGrpSpPr>
          <p:nvPr/>
        </p:nvGrpSpPr>
        <p:grpSpPr bwMode="auto">
          <a:xfrm>
            <a:off x="1295400" y="2895600"/>
            <a:ext cx="6096000" cy="3810000"/>
            <a:chOff x="720" y="1317"/>
            <a:chExt cx="4474" cy="2907"/>
          </a:xfrm>
        </p:grpSpPr>
        <p:graphicFrame>
          <p:nvGraphicFramePr>
            <p:cNvPr id="7171" name="Object 8"/>
            <p:cNvGraphicFramePr>
              <a:graphicFrameLocks noChangeAspect="1"/>
            </p:cNvGraphicFramePr>
            <p:nvPr/>
          </p:nvGraphicFramePr>
          <p:xfrm>
            <a:off x="1595" y="1317"/>
            <a:ext cx="3599" cy="2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19" name="Photo Editor Photo" r:id="rId6" imgW="6001588" imgH="4847619" progId="">
                    <p:embed/>
                  </p:oleObj>
                </mc:Choice>
                <mc:Fallback>
                  <p:oleObj name="Photo Editor Photo" r:id="rId6" imgW="6001588" imgH="484761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5" y="1317"/>
                          <a:ext cx="3599" cy="29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2" name="Object 9"/>
            <p:cNvGraphicFramePr>
              <a:graphicFrameLocks noChangeAspect="1"/>
            </p:cNvGraphicFramePr>
            <p:nvPr/>
          </p:nvGraphicFramePr>
          <p:xfrm>
            <a:off x="720" y="3408"/>
            <a:ext cx="720" cy="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20" name="Equation" r:id="rId8" imgW="558720" imgH="393480" progId="Equation.3">
                    <p:embed/>
                  </p:oleObj>
                </mc:Choice>
                <mc:Fallback>
                  <p:oleObj name="Equation" r:id="rId8" imgW="55872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408"/>
                          <a:ext cx="720" cy="5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8" name="Text Box 10"/>
            <p:cNvSpPr txBox="1">
              <a:spLocks noChangeArrowheads="1"/>
            </p:cNvSpPr>
            <p:nvPr/>
          </p:nvSpPr>
          <p:spPr bwMode="auto">
            <a:xfrm>
              <a:off x="1079" y="1680"/>
              <a:ext cx="197" cy="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>
                  <a:latin typeface="Times New Roman" pitchFamily="18" charset="0"/>
                </a:rPr>
                <a:t>f</a:t>
              </a:r>
            </a:p>
          </p:txBody>
        </p:sp>
        <p:graphicFrame>
          <p:nvGraphicFramePr>
            <p:cNvPr id="7173" name="Object 11"/>
            <p:cNvGraphicFramePr>
              <a:graphicFrameLocks noChangeAspect="1"/>
            </p:cNvGraphicFramePr>
            <p:nvPr/>
          </p:nvGraphicFramePr>
          <p:xfrm>
            <a:off x="997" y="2496"/>
            <a:ext cx="443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321" name="Equation" r:id="rId10" imgW="330120" imgH="393480" progId="Equation.3">
                    <p:embed/>
                  </p:oleObj>
                </mc:Choice>
                <mc:Fallback>
                  <p:oleObj name="Equation" r:id="rId10" imgW="33012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7" y="2496"/>
                          <a:ext cx="443" cy="5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7" name="Text Box 12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7323614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Derivative of Gaussian filter</a:t>
            </a:r>
          </a:p>
        </p:txBody>
      </p:sp>
      <p:graphicFrame>
        <p:nvGraphicFramePr>
          <p:cNvPr id="8194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0" y="1638300"/>
          <a:ext cx="3632200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8" name="Photo Editor Photo" r:id="rId4" imgW="4133333" imgH="2905531" progId="">
                  <p:embed/>
                </p:oleObj>
              </mc:Choice>
              <mc:Fallback>
                <p:oleObj name="Photo Editor Photo" r:id="rId4" imgW="4133333" imgH="290553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38300"/>
                        <a:ext cx="3632200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1662" name="Rectangle 14"/>
          <p:cNvSpPr>
            <a:spLocks noGrp="1" noChangeArrowheads="1"/>
          </p:cNvSpPr>
          <p:nvPr>
            <p:ph type="body" idx="4294967295"/>
          </p:nvPr>
        </p:nvSpPr>
        <p:spPr>
          <a:xfrm>
            <a:off x="5257800" y="4267200"/>
            <a:ext cx="3886200" cy="1905000"/>
          </a:xfrm>
        </p:spPr>
        <p:txBody>
          <a:bodyPr/>
          <a:lstStyle/>
          <a:p>
            <a:r>
              <a:rPr lang="en-US" smtClean="0"/>
              <a:t>Is this filter separable?</a:t>
            </a:r>
          </a:p>
        </p:txBody>
      </p:sp>
      <p:graphicFrame>
        <p:nvGraphicFramePr>
          <p:cNvPr id="8195" name="Object 10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334000" y="2171700"/>
          <a:ext cx="3810000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9" name="Photo Editor Photo" r:id="rId6" imgW="6001588" imgH="2629267" progId="">
                  <p:embed/>
                </p:oleObj>
              </mc:Choice>
              <mc:Fallback>
                <p:oleObj name="Photo Editor Photo" r:id="rId6" imgW="6001588" imgH="262926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171700"/>
                        <a:ext cx="3810000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Text Box 7"/>
          <p:cNvSpPr txBox="1">
            <a:spLocks noChangeArrowheads="1"/>
          </p:cNvSpPr>
          <p:nvPr/>
        </p:nvSpPr>
        <p:spPr bwMode="auto">
          <a:xfrm>
            <a:off x="3505200" y="2628900"/>
            <a:ext cx="13195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* [1 </a:t>
            </a:r>
            <a:r>
              <a:rPr lang="en-US" dirty="0" smtClean="0"/>
              <a:t>0 -1</a:t>
            </a:r>
            <a:r>
              <a:rPr lang="en-US" dirty="0"/>
              <a:t>] = </a:t>
            </a:r>
          </a:p>
        </p:txBody>
      </p:sp>
    </p:spTree>
    <p:extLst>
      <p:ext uri="{BB962C8B-B14F-4D97-AF65-F5344CB8AC3E}">
        <p14:creationId xmlns:p14="http://schemas.microsoft.com/office/powerpoint/2010/main" val="12921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6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Rectangle 9"/>
          <p:cNvSpPr>
            <a:spLocks noGrp="1" noChangeArrowheads="1"/>
          </p:cNvSpPr>
          <p:nvPr>
            <p:ph type="title"/>
          </p:nvPr>
        </p:nvSpPr>
        <p:spPr>
          <a:xfrm>
            <a:off x="628650" y="76200"/>
            <a:ext cx="7886700" cy="91440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Tradeoff between smoothing and localization</a:t>
            </a:r>
          </a:p>
        </p:txBody>
      </p:sp>
      <p:sp>
        <p:nvSpPr>
          <p:cNvPr id="16386" name="Rectangle 10"/>
          <p:cNvSpPr>
            <a:spLocks noGrp="1" noChangeArrowheads="1"/>
          </p:cNvSpPr>
          <p:nvPr>
            <p:ph idx="1"/>
          </p:nvPr>
        </p:nvSpPr>
        <p:spPr>
          <a:xfrm>
            <a:off x="466165" y="5181600"/>
            <a:ext cx="7992035" cy="13716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Smoothed derivative removes noise, but blurs edge. Also finds edges at different “scales”.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9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57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7588" y="990600"/>
            <a:ext cx="29702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1114425" y="4340225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 pixel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4119563" y="4340225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3 pixels</a:t>
            </a:r>
          </a:p>
        </p:txBody>
      </p:sp>
      <p:sp>
        <p:nvSpPr>
          <p:cNvPr id="20488" name="Text Box 8"/>
          <p:cNvSpPr txBox="1">
            <a:spLocks noChangeArrowheads="1"/>
          </p:cNvSpPr>
          <p:nvPr/>
        </p:nvSpPr>
        <p:spPr bwMode="auto">
          <a:xfrm>
            <a:off x="7091363" y="4340225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7 pixels</a:t>
            </a:r>
          </a:p>
        </p:txBody>
      </p:sp>
      <p:sp>
        <p:nvSpPr>
          <p:cNvPr id="20490" name="Text Box 11"/>
          <p:cNvSpPr txBox="1">
            <a:spLocks noChangeArrowheads="1"/>
          </p:cNvSpPr>
          <p:nvPr/>
        </p:nvSpPr>
        <p:spPr bwMode="auto">
          <a:xfrm>
            <a:off x="7342188" y="6477000"/>
            <a:ext cx="1662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D. Forsyth</a:t>
            </a:r>
          </a:p>
        </p:txBody>
      </p:sp>
    </p:spTree>
    <p:extLst>
      <p:ext uri="{BB962C8B-B14F-4D97-AF65-F5344CB8AC3E}">
        <p14:creationId xmlns:p14="http://schemas.microsoft.com/office/powerpoint/2010/main" val="166676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Stuffs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 </a:t>
            </a:r>
            <a:r>
              <a:rPr lang="en-US" dirty="0" smtClean="0"/>
              <a:t>about HW?</a:t>
            </a:r>
          </a:p>
          <a:p>
            <a:pPr lvl="1"/>
            <a:r>
              <a:rPr lang="en-US" dirty="0" smtClean="0"/>
              <a:t>Ask me/TA after classes</a:t>
            </a:r>
          </a:p>
          <a:p>
            <a:pPr lvl="1"/>
            <a:r>
              <a:rPr lang="en-US" dirty="0" smtClean="0"/>
              <a:t>Post questions on Piazza (no emails)</a:t>
            </a:r>
          </a:p>
          <a:p>
            <a:pPr lvl="1"/>
            <a:r>
              <a:rPr lang="en-US" dirty="0" smtClean="0"/>
              <a:t>Attend office hours</a:t>
            </a:r>
          </a:p>
        </p:txBody>
      </p:sp>
    </p:spTree>
    <p:extLst>
      <p:ext uri="{BB962C8B-B14F-4D97-AF65-F5344CB8AC3E}">
        <p14:creationId xmlns:p14="http://schemas.microsoft.com/office/powerpoint/2010/main" val="247393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Implementation issues</a:t>
            </a:r>
          </a:p>
        </p:txBody>
      </p:sp>
      <p:sp>
        <p:nvSpPr>
          <p:cNvPr id="17410" name="Rectangle 7"/>
          <p:cNvSpPr>
            <a:spLocks noGrp="1" noChangeArrowheads="1"/>
          </p:cNvSpPr>
          <p:nvPr>
            <p:ph idx="1"/>
          </p:nvPr>
        </p:nvSpPr>
        <p:spPr>
          <a:xfrm>
            <a:off x="381000" y="5082802"/>
            <a:ext cx="8712550" cy="1470397"/>
          </a:xfrm>
        </p:spPr>
        <p:txBody>
          <a:bodyPr>
            <a:normAutofit/>
          </a:bodyPr>
          <a:lstStyle/>
          <a:p>
            <a:pPr>
              <a:buFontTx/>
              <a:buChar char="•"/>
              <a:defRPr/>
            </a:pPr>
            <a:r>
              <a:rPr lang="en-US" dirty="0" smtClean="0"/>
              <a:t>The gradient magnitude is large along a thick “trail” or “ridge,” so how do we identify the actual edge points?</a:t>
            </a:r>
          </a:p>
          <a:p>
            <a:pPr>
              <a:buFontTx/>
              <a:buChar char="•"/>
              <a:defRPr/>
            </a:pPr>
            <a:r>
              <a:rPr lang="en-US" dirty="0" smtClean="0"/>
              <a:t>How do we link the edge points to form curves?</a:t>
            </a:r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705" y="1326775"/>
            <a:ext cx="3600590" cy="3668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7342188" y="6477000"/>
            <a:ext cx="1662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D. Forsyth</a:t>
            </a:r>
          </a:p>
        </p:txBody>
      </p:sp>
    </p:spTree>
    <p:extLst>
      <p:ext uri="{BB962C8B-B14F-4D97-AF65-F5344CB8AC3E}">
        <p14:creationId xmlns:p14="http://schemas.microsoft.com/office/powerpoint/2010/main" val="412139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an edge detector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41929"/>
            <a:ext cx="8458200" cy="524985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Criteria for a good edge detector:</a:t>
            </a:r>
          </a:p>
          <a:p>
            <a:pPr lvl="1"/>
            <a:r>
              <a:rPr lang="en-US" b="1" dirty="0" smtClean="0"/>
              <a:t>Good detection:</a:t>
            </a:r>
            <a:r>
              <a:rPr lang="en-US" dirty="0" smtClean="0"/>
              <a:t> </a:t>
            </a:r>
          </a:p>
          <a:p>
            <a:pPr lvl="2"/>
            <a:r>
              <a:rPr lang="en-US" sz="2400" dirty="0" smtClean="0"/>
              <a:t>find all real edges, ignoring noise or other artifacts</a:t>
            </a:r>
          </a:p>
          <a:p>
            <a:pPr lvl="1"/>
            <a:r>
              <a:rPr lang="en-US" b="1" dirty="0" smtClean="0"/>
              <a:t>Good localization</a:t>
            </a:r>
          </a:p>
          <a:p>
            <a:pPr lvl="2"/>
            <a:r>
              <a:rPr lang="en-US" sz="2400" dirty="0" smtClean="0"/>
              <a:t>detect edges as close as possible to the true edges</a:t>
            </a:r>
          </a:p>
          <a:p>
            <a:pPr lvl="2"/>
            <a:r>
              <a:rPr lang="en-US" sz="2400" dirty="0" smtClean="0"/>
              <a:t>return one point only for each true edge point</a:t>
            </a:r>
            <a:endParaRPr lang="en-US" sz="3600" dirty="0" smtClean="0"/>
          </a:p>
          <a:p>
            <a:endParaRPr lang="en-US" sz="3200" dirty="0" smtClean="0"/>
          </a:p>
          <a:p>
            <a:r>
              <a:rPr lang="en-US" sz="3200" dirty="0" smtClean="0"/>
              <a:t>Cues of edge detection</a:t>
            </a:r>
          </a:p>
          <a:p>
            <a:pPr lvl="1"/>
            <a:r>
              <a:rPr lang="en-US" dirty="0" smtClean="0"/>
              <a:t>Differences in color, intensity, or texture across the boundary</a:t>
            </a:r>
          </a:p>
          <a:p>
            <a:pPr lvl="1"/>
            <a:r>
              <a:rPr lang="en-US" dirty="0" smtClean="0"/>
              <a:t>Continuity and closure</a:t>
            </a:r>
          </a:p>
          <a:p>
            <a:pPr lvl="1"/>
            <a:r>
              <a:rPr lang="en-US" dirty="0" smtClean="0"/>
              <a:t>High-level knowledge</a:t>
            </a:r>
          </a:p>
          <a:p>
            <a:pPr lvl="1"/>
            <a:endParaRPr lang="en-US" dirty="0" smtClean="0"/>
          </a:p>
        </p:txBody>
      </p:sp>
      <p:sp>
        <p:nvSpPr>
          <p:cNvPr id="22532" name="Text Box 5"/>
          <p:cNvSpPr txBox="1">
            <a:spLocks noChangeArrowheads="1"/>
          </p:cNvSpPr>
          <p:nvPr/>
        </p:nvSpPr>
        <p:spPr bwMode="auto">
          <a:xfrm>
            <a:off x="7519988" y="65532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Source: L. Fei-Fei</a:t>
            </a:r>
          </a:p>
        </p:txBody>
      </p:sp>
    </p:spTree>
    <p:extLst>
      <p:ext uri="{BB962C8B-B14F-4D97-AF65-F5344CB8AC3E}">
        <p14:creationId xmlns:p14="http://schemas.microsoft.com/office/powerpoint/2010/main" val="29290470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55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Canny edge detector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628649" y="1690688"/>
            <a:ext cx="8153773" cy="38417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The most widely used edge detector </a:t>
            </a:r>
            <a:endParaRPr lang="en-US" dirty="0"/>
          </a:p>
          <a:p>
            <a:pPr>
              <a:defRPr/>
            </a:pPr>
            <a:r>
              <a:rPr lang="en-US" dirty="0" smtClean="0"/>
              <a:t>Theoretical model: </a:t>
            </a:r>
          </a:p>
          <a:p>
            <a:pPr lvl="1">
              <a:defRPr/>
            </a:pPr>
            <a:r>
              <a:rPr lang="en-US" dirty="0" smtClean="0"/>
              <a:t>step-edges corrupted by additive Gaussian noise</a:t>
            </a:r>
          </a:p>
          <a:p>
            <a:pPr>
              <a:defRPr/>
            </a:pPr>
            <a:r>
              <a:rPr lang="en-US" dirty="0" smtClean="0"/>
              <a:t>The first derivative of the Gaussian closely approximates the operator that optimizes the product of </a:t>
            </a:r>
            <a:r>
              <a:rPr lang="en-US" i="1" dirty="0" smtClean="0"/>
              <a:t>signal-to-noise ratio</a:t>
            </a:r>
            <a:r>
              <a:rPr lang="en-US" dirty="0" smtClean="0"/>
              <a:t> and </a:t>
            </a:r>
            <a:r>
              <a:rPr lang="en-US" i="1" dirty="0" smtClean="0"/>
              <a:t>localization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628650" y="6081713"/>
            <a:ext cx="822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2000" dirty="0"/>
              <a:t>J. Canny, </a:t>
            </a:r>
            <a:r>
              <a:rPr lang="en-US" sz="2000" b="1" i="1" dirty="0">
                <a:hlinkClick r:id="rId3"/>
              </a:rPr>
              <a:t>A Computational Approach To Edge Detection</a:t>
            </a:r>
            <a:r>
              <a:rPr lang="en-US" sz="2000" dirty="0"/>
              <a:t>, IEEE Trans. Pattern Analysis and Machine Intelligence, 8:679-714, 1986. 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519988" y="65532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L. Fei-Fei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8" y="4487862"/>
            <a:ext cx="8319463" cy="15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0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5791200"/>
            <a:ext cx="7772400" cy="6096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dirty="0" smtClean="0"/>
              <a:t>input image (“Lena”)</a:t>
            </a:r>
          </a:p>
        </p:txBody>
      </p:sp>
      <p:pic>
        <p:nvPicPr>
          <p:cNvPr id="25604" name="Picture 4" descr="len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875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 of Gaussian filter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237" y="4814889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4237" y="4814889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7037" y="1706564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837" y="1690689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1" name="Text Box 8"/>
          <p:cNvSpPr txBox="1">
            <a:spLocks noChangeArrowheads="1"/>
          </p:cNvSpPr>
          <p:nvPr/>
        </p:nvSpPr>
        <p:spPr bwMode="auto">
          <a:xfrm>
            <a:off x="2155562" y="4244977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x</a:t>
            </a:r>
            <a:r>
              <a:rPr lang="en-US"/>
              <a:t>-direction</a:t>
            </a:r>
          </a:p>
        </p:txBody>
      </p:sp>
      <p:sp>
        <p:nvSpPr>
          <p:cNvPr id="26632" name="Text Box 9"/>
          <p:cNvSpPr txBox="1">
            <a:spLocks noChangeArrowheads="1"/>
          </p:cNvSpPr>
          <p:nvPr/>
        </p:nvSpPr>
        <p:spPr bwMode="auto">
          <a:xfrm>
            <a:off x="5608375" y="4205289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/>
              <a:t>y</a:t>
            </a:r>
            <a:r>
              <a:rPr lang="en-US"/>
              <a:t>-direction</a:t>
            </a:r>
          </a:p>
        </p:txBody>
      </p:sp>
    </p:spTree>
    <p:extLst>
      <p:ext uri="{BB962C8B-B14F-4D97-AF65-F5344CB8AC3E}">
        <p14:creationId xmlns:p14="http://schemas.microsoft.com/office/powerpoint/2010/main" val="41749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Compute Gradients (DoG)</a:t>
            </a:r>
          </a:p>
        </p:txBody>
      </p:sp>
      <p:pic>
        <p:nvPicPr>
          <p:cNvPr id="27651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981200"/>
            <a:ext cx="2925763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 descr="C:\Documents and Settings\Derek Hoiem\My Documents\Classes\Spring10 - Computer Vision\figs\7\lena_gmag_x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2925763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6" descr="C:\Documents and Settings\Derek Hoiem\My Documents\Classes\Spring10 - Computer Vision\figs\7\lena_gmag_y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1981200"/>
            <a:ext cx="2925763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TextBox 6"/>
          <p:cNvSpPr txBox="1">
            <a:spLocks noChangeArrowheads="1"/>
          </p:cNvSpPr>
          <p:nvPr/>
        </p:nvSpPr>
        <p:spPr bwMode="auto">
          <a:xfrm>
            <a:off x="0" y="4876800"/>
            <a:ext cx="312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X-Derivative of Gaussian</a:t>
            </a:r>
          </a:p>
        </p:txBody>
      </p:sp>
      <p:sp>
        <p:nvSpPr>
          <p:cNvPr id="27655" name="TextBox 7"/>
          <p:cNvSpPr txBox="1">
            <a:spLocks noChangeArrowheads="1"/>
          </p:cNvSpPr>
          <p:nvPr/>
        </p:nvSpPr>
        <p:spPr bwMode="auto">
          <a:xfrm>
            <a:off x="2971800" y="4876800"/>
            <a:ext cx="312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Y-Derivative of Gaussian</a:t>
            </a:r>
          </a:p>
        </p:txBody>
      </p:sp>
      <p:sp>
        <p:nvSpPr>
          <p:cNvPr id="27656" name="TextBox 8"/>
          <p:cNvSpPr txBox="1">
            <a:spLocks noChangeArrowheads="1"/>
          </p:cNvSpPr>
          <p:nvPr/>
        </p:nvSpPr>
        <p:spPr bwMode="auto">
          <a:xfrm>
            <a:off x="6096000" y="4876800"/>
            <a:ext cx="3124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223487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Get Orientation at Each Pixel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628650" y="1324303"/>
            <a:ext cx="7886700" cy="4852660"/>
          </a:xfrm>
        </p:spPr>
        <p:txBody>
          <a:bodyPr/>
          <a:lstStyle/>
          <a:p>
            <a:r>
              <a:rPr lang="en-US" sz="2400" smtClean="0"/>
              <a:t>Threshold at minimum level</a:t>
            </a:r>
          </a:p>
          <a:p>
            <a:r>
              <a:rPr lang="en-US" sz="2400" smtClean="0"/>
              <a:t>Get orientation</a:t>
            </a:r>
          </a:p>
        </p:txBody>
      </p:sp>
      <p:pic>
        <p:nvPicPr>
          <p:cNvPr id="28676" name="Picture 2" descr="C:\Documents and Settings\Derek Hoiem\My Documents\Classes\Spring10 - Computer Vision\figs\7\lena_edge_dir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2195086"/>
            <a:ext cx="4662914" cy="466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TextBox 8"/>
          <p:cNvSpPr txBox="1">
            <a:spLocks noChangeArrowheads="1"/>
          </p:cNvSpPr>
          <p:nvPr/>
        </p:nvSpPr>
        <p:spPr bwMode="auto">
          <a:xfrm>
            <a:off x="5791200" y="2057400"/>
            <a:ext cx="30953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theta = atan2</a:t>
            </a:r>
            <a:r>
              <a:rPr lang="en-US" sz="2400" dirty="0" smtClean="0"/>
              <a:t>(-</a:t>
            </a:r>
            <a:r>
              <a:rPr lang="en-US" sz="2400" dirty="0" err="1" smtClean="0"/>
              <a:t>gy</a:t>
            </a:r>
            <a:r>
              <a:rPr lang="en-US" sz="2400" dirty="0"/>
              <a:t>, </a:t>
            </a:r>
            <a:r>
              <a:rPr lang="en-US" sz="2400" dirty="0" err="1"/>
              <a:t>gx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809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" y="1721644"/>
            <a:ext cx="4800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5257800"/>
            <a:ext cx="1600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5257800"/>
            <a:ext cx="1600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Non-maximum suppression for each orientation</a:t>
            </a:r>
          </a:p>
        </p:txBody>
      </p:sp>
      <p:sp>
        <p:nvSpPr>
          <p:cNvPr id="29702" name="Rectangle 9"/>
          <p:cNvSpPr>
            <a:spLocks noChangeArrowheads="1"/>
          </p:cNvSpPr>
          <p:nvPr/>
        </p:nvSpPr>
        <p:spPr bwMode="auto">
          <a:xfrm>
            <a:off x="5696082" y="1721644"/>
            <a:ext cx="317675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/>
              <a:t>At q, we have a maximum if the value is larger than those at both p and at r. Interpolate to get these values.</a:t>
            </a:r>
          </a:p>
        </p:txBody>
      </p:sp>
      <p:sp>
        <p:nvSpPr>
          <p:cNvPr id="29703" name="Text Box 10"/>
          <p:cNvSpPr txBox="1">
            <a:spLocks noChangeArrowheads="1"/>
          </p:cNvSpPr>
          <p:nvPr/>
        </p:nvSpPr>
        <p:spPr bwMode="auto">
          <a:xfrm>
            <a:off x="90488" y="6553200"/>
            <a:ext cx="1662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D. Forsyth</a:t>
            </a:r>
          </a:p>
        </p:txBody>
      </p:sp>
    </p:spTree>
    <p:extLst>
      <p:ext uri="{BB962C8B-B14F-4D97-AF65-F5344CB8AC3E}">
        <p14:creationId xmlns:p14="http://schemas.microsoft.com/office/powerpoint/2010/main" val="310777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Bilinear Interpolation</a:t>
            </a:r>
            <a:endParaRPr lang="en-US" dirty="0"/>
          </a:p>
        </p:txBody>
      </p:sp>
      <p:pic>
        <p:nvPicPr>
          <p:cNvPr id="476162" name="Picture 2" descr="File:Bilin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0086" y="2457000"/>
            <a:ext cx="4023914" cy="4038600"/>
          </a:xfrm>
          <a:prstGeom prst="rect">
            <a:avLst/>
          </a:prstGeom>
          <a:noFill/>
        </p:spPr>
      </p:pic>
      <p:pic>
        <p:nvPicPr>
          <p:cNvPr id="476164" name="Picture 4" descr="http://upload.wikimedia.org/wikipedia/commons/thumb/e/e7/Bilinear_interpolation.png/220px-Bilinear_interpol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761800"/>
            <a:ext cx="3505200" cy="3345874"/>
          </a:xfrm>
          <a:prstGeom prst="rect">
            <a:avLst/>
          </a:prstGeom>
          <a:noFill/>
        </p:spPr>
      </p:pic>
      <p:pic>
        <p:nvPicPr>
          <p:cNvPr id="476166" name="Picture 6" descr=" f(x,y) \approx \begin{bmatrix}&#10;1-x &amp; x \end{bmatrix} \begin{bmatrix}&#10;f(0,0) &amp; f(0,1) \\&#10;f(1,0) &amp; f(1,1) \end{bmatrix} \begin{bmatrix}&#10;1-y \\&#10;y \end{bmatrix}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1771200"/>
            <a:ext cx="5817565" cy="762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47733" y="6488668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http://en.wikipedia.org/wiki/Bilinear_interpolation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Sidebar: Interpolation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6172200" cy="4953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imx2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imresize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2,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interpolation_type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 smtClean="0"/>
          </a:p>
          <a:p>
            <a:r>
              <a:rPr lang="en-US" dirty="0" smtClean="0"/>
              <a:t>‘nearest’ </a:t>
            </a:r>
          </a:p>
          <a:p>
            <a:pPr lvl="1"/>
            <a:r>
              <a:rPr lang="en-US" dirty="0" smtClean="0"/>
              <a:t>Copy value from nearest known</a:t>
            </a:r>
          </a:p>
          <a:p>
            <a:pPr lvl="1"/>
            <a:r>
              <a:rPr lang="en-US" dirty="0" smtClean="0"/>
              <a:t>Very fast but creates blocky edges</a:t>
            </a:r>
          </a:p>
          <a:p>
            <a:endParaRPr lang="en-US" dirty="0"/>
          </a:p>
          <a:p>
            <a:r>
              <a:rPr lang="en-US" dirty="0" smtClean="0"/>
              <a:t>‘bilinear’</a:t>
            </a:r>
          </a:p>
          <a:p>
            <a:pPr lvl="1"/>
            <a:r>
              <a:rPr lang="en-US" dirty="0" smtClean="0"/>
              <a:t>Weighted average from four nearest known pixels</a:t>
            </a:r>
          </a:p>
          <a:p>
            <a:pPr lvl="1"/>
            <a:r>
              <a:rPr lang="en-US" dirty="0" smtClean="0"/>
              <a:t>Fast and reasonable results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‘</a:t>
            </a:r>
            <a:r>
              <a:rPr lang="en-US" dirty="0" err="1" smtClean="0"/>
              <a:t>bicubic</a:t>
            </a:r>
            <a:r>
              <a:rPr lang="en-US" dirty="0" smtClean="0"/>
              <a:t>’ (default)</a:t>
            </a:r>
          </a:p>
          <a:p>
            <a:pPr lvl="1"/>
            <a:r>
              <a:rPr lang="en-US" dirty="0" smtClean="0"/>
              <a:t>Non-linear smoothing over larger area</a:t>
            </a:r>
          </a:p>
          <a:p>
            <a:pPr lvl="1"/>
            <a:r>
              <a:rPr lang="en-US" dirty="0" smtClean="0"/>
              <a:t>Slower, visually appealing, may create negative pixel values</a:t>
            </a:r>
            <a:endParaRPr lang="en-US" dirty="0"/>
          </a:p>
        </p:txBody>
      </p:sp>
      <p:pic>
        <p:nvPicPr>
          <p:cNvPr id="98306" name="Picture 2" descr="http://upload.wikimedia.org/wikipedia/commons/thumb/c/c1/Nearest2DInterpolExample.png/220px-Nearest2DInterpol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7283" y="1524000"/>
            <a:ext cx="209550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 descr="http://upload.wikimedia.org/wikipedia/commons/thumb/d/d5/BicubicInterpolationExample.png/220px-BicubicInterpolation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7283" y="5105400"/>
            <a:ext cx="209550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0" name="Picture 6" descr="http://upload.wikimedia.org/wikipedia/commons/thumb/1/16/BilinearInterpolExample.png/220px-BilinearInterpol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6773" y="3333751"/>
            <a:ext cx="209550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580287"/>
            <a:ext cx="5221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Examples from </a:t>
            </a:r>
            <a:r>
              <a:rPr lang="en-US" sz="1400" dirty="0">
                <a:hlinkClick r:id="rId5"/>
              </a:rPr>
              <a:t>http://en.wikipedia.org/wiki/Bicubic_interpolation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47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Previous three classes: Image Filtering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303686" y="1366900"/>
            <a:ext cx="589837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cs typeface="+mn-cs"/>
              </a:rPr>
              <a:t>Spatial domain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dirty="0"/>
              <a:t>Smoothing, sharpening, measuring texture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cs typeface="+mn-c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57699" y="1283093"/>
            <a:ext cx="5439285" cy="2548060"/>
            <a:chOff x="157699" y="1283093"/>
            <a:chExt cx="5439285" cy="254806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846" y="2808490"/>
              <a:ext cx="418789" cy="448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841" y="2320095"/>
              <a:ext cx="1886483" cy="1426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64" y="2320095"/>
              <a:ext cx="1842671" cy="1425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190944" y="2694924"/>
              <a:ext cx="464345" cy="86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5400" dirty="0">
                  <a:solidFill>
                    <a:schemeClr val="accent1">
                      <a:lumMod val="75000"/>
                    </a:schemeClr>
                  </a:solidFill>
                  <a:cs typeface="+mn-cs"/>
                </a:rPr>
                <a:t>*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95883" y="2724824"/>
              <a:ext cx="363095" cy="607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>
                  <a:solidFill>
                    <a:schemeClr val="accent1">
                      <a:lumMod val="75000"/>
                    </a:schemeClr>
                  </a:solidFill>
                  <a:cs typeface="+mn-cs"/>
                </a:rPr>
                <a:t>=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57699" y="1283093"/>
              <a:ext cx="5439285" cy="2548060"/>
            </a:xfrm>
            <a:prstGeom prst="round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7699" y="3737195"/>
            <a:ext cx="5548222" cy="2998287"/>
            <a:chOff x="157699" y="3737195"/>
            <a:chExt cx="5548222" cy="3029719"/>
          </a:xfrm>
        </p:grpSpPr>
        <p:sp>
          <p:nvSpPr>
            <p:cNvPr id="12" name="TextBox 11"/>
            <p:cNvSpPr txBox="1"/>
            <p:nvPr/>
          </p:nvSpPr>
          <p:spPr>
            <a:xfrm>
              <a:off x="303686" y="5779087"/>
              <a:ext cx="504830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dirty="0" smtClean="0">
                  <a:cs typeface="+mn-cs"/>
                </a:rPr>
                <a:t>Frequency domain</a:t>
              </a:r>
            </a:p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lang="en-US" dirty="0" err="1" smtClean="0"/>
                <a:t>Denoising</a:t>
              </a:r>
              <a:r>
                <a:rPr lang="en-US" dirty="0"/>
                <a:t>, sampling, image </a:t>
              </a:r>
              <a:r>
                <a:rPr lang="en-US" dirty="0" smtClean="0"/>
                <a:t>compression</a:t>
              </a:r>
              <a:endParaRPr lang="en-US" dirty="0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308" y="4365409"/>
              <a:ext cx="1440717" cy="1102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136" y="4298892"/>
              <a:ext cx="1508139" cy="1236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Box 34"/>
            <p:cNvSpPr txBox="1">
              <a:spLocks noChangeArrowheads="1"/>
            </p:cNvSpPr>
            <p:nvPr/>
          </p:nvSpPr>
          <p:spPr bwMode="auto">
            <a:xfrm>
              <a:off x="1362217" y="3996155"/>
              <a:ext cx="67493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/>
                <a:t>FFT</a:t>
              </a:r>
              <a:endParaRPr lang="en-US" dirty="0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1949094" y="4761727"/>
              <a:ext cx="209395" cy="310331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482" y="4365409"/>
              <a:ext cx="1494355" cy="114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3568841" y="4486045"/>
              <a:ext cx="40809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4400" dirty="0">
                  <a:solidFill>
                    <a:schemeClr val="accent1">
                      <a:lumMod val="75000"/>
                    </a:schemeClr>
                  </a:solidFill>
                  <a:cs typeface="+mn-cs"/>
                </a:rPr>
                <a:t>=</a:t>
              </a:r>
            </a:p>
          </p:txBody>
        </p:sp>
        <p:sp>
          <p:nvSpPr>
            <p:cNvPr id="22" name="TextBox 37"/>
            <p:cNvSpPr txBox="1">
              <a:spLocks noChangeArrowheads="1"/>
            </p:cNvSpPr>
            <p:nvPr/>
          </p:nvSpPr>
          <p:spPr bwMode="auto">
            <a:xfrm>
              <a:off x="4376072" y="3993317"/>
              <a:ext cx="13298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/>
                <a:t>Inverse FFT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57699" y="3962443"/>
              <a:ext cx="5439285" cy="2804471"/>
            </a:xfrm>
            <a:prstGeom prst="round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34"/>
            <p:cNvSpPr txBox="1">
              <a:spLocks noChangeArrowheads="1"/>
            </p:cNvSpPr>
            <p:nvPr/>
          </p:nvSpPr>
          <p:spPr bwMode="auto">
            <a:xfrm>
              <a:off x="3074890" y="3990934"/>
              <a:ext cx="73147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/>
                <a:t>FFT</a:t>
              </a:r>
              <a:endParaRPr lang="en-US" dirty="0"/>
            </a:p>
          </p:txBody>
        </p:sp>
        <p:sp>
          <p:nvSpPr>
            <p:cNvPr id="15" name="Right Arrow 14"/>
            <p:cNvSpPr/>
            <p:nvPr/>
          </p:nvSpPr>
          <p:spPr>
            <a:xfrm rot="5400000">
              <a:off x="1013533" y="3934287"/>
              <a:ext cx="561699" cy="167516"/>
            </a:xfrm>
            <a:prstGeom prst="rightArrow">
              <a:avLst/>
            </a:prstGeom>
            <a:ln w="190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5400000">
              <a:off x="2679735" y="3934287"/>
              <a:ext cx="561699" cy="167516"/>
            </a:xfrm>
            <a:prstGeom prst="rightArrow">
              <a:avLst/>
            </a:prstGeom>
            <a:ln w="190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Right Arrow 22"/>
            <p:cNvSpPr/>
            <p:nvPr/>
          </p:nvSpPr>
          <p:spPr>
            <a:xfrm rot="16200000">
              <a:off x="4124581" y="3930104"/>
              <a:ext cx="553336" cy="167518"/>
            </a:xfrm>
            <a:prstGeom prst="rightArrow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748577" y="3992368"/>
            <a:ext cx="4273756" cy="2745761"/>
            <a:chOff x="5751516" y="1065934"/>
            <a:chExt cx="4273756" cy="2774546"/>
          </a:xfrm>
        </p:grpSpPr>
        <p:sp>
          <p:nvSpPr>
            <p:cNvPr id="27" name="TextBox 26"/>
            <p:cNvSpPr txBox="1"/>
            <p:nvPr/>
          </p:nvSpPr>
          <p:spPr>
            <a:xfrm>
              <a:off x="5989719" y="1100703"/>
              <a:ext cx="4035553" cy="104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dirty="0" smtClean="0">
                  <a:cs typeface="+mn-cs"/>
                </a:rPr>
                <a:t>Image pyramid</a:t>
              </a:r>
            </a:p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lang="en-US" dirty="0" smtClean="0"/>
                <a:t>Coarse-to-fine search</a:t>
              </a:r>
            </a:p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lang="en-US" dirty="0" smtClean="0"/>
                <a:t>Multi-scale detection</a:t>
              </a:r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51516" y="1065934"/>
              <a:ext cx="3301248" cy="2774546"/>
            </a:xfrm>
            <a:prstGeom prst="round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345633" y="2320095"/>
              <a:ext cx="2135827" cy="1417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1" name="Group 40"/>
          <p:cNvGrpSpPr/>
          <p:nvPr/>
        </p:nvGrpSpPr>
        <p:grpSpPr>
          <a:xfrm>
            <a:off x="5744754" y="1283092"/>
            <a:ext cx="3399246" cy="2548061"/>
            <a:chOff x="5758155" y="3962443"/>
            <a:chExt cx="3399246" cy="2689298"/>
          </a:xfrm>
        </p:grpSpPr>
        <p:sp>
          <p:nvSpPr>
            <p:cNvPr id="28" name="Rounded Rectangle 27"/>
            <p:cNvSpPr/>
            <p:nvPr/>
          </p:nvSpPr>
          <p:spPr>
            <a:xfrm>
              <a:off x="5758155" y="3962443"/>
              <a:ext cx="3305071" cy="2689298"/>
            </a:xfrm>
            <a:prstGeom prst="round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21951" y="4013862"/>
              <a:ext cx="3335450" cy="779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dirty="0" smtClean="0">
                  <a:cs typeface="+mn-cs"/>
                </a:rPr>
                <a:t>Template matching</a:t>
              </a:r>
            </a:p>
            <a:p>
              <a:pPr marL="342900" indent="-342900">
                <a:buFont typeface="Arial" panose="020B0604020202020204" pitchFamily="34" charset="0"/>
                <a:buChar char="•"/>
                <a:defRPr/>
              </a:pPr>
              <a:r>
                <a:rPr lang="en-US" dirty="0" smtClean="0">
                  <a:cs typeface="+mn-cs"/>
                </a:rPr>
                <a:t>Find a template in an image</a:t>
              </a:r>
              <a:endParaRPr lang="en-US" dirty="0">
                <a:cs typeface="+mn-c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426854" y="5091080"/>
              <a:ext cx="2297862" cy="1457448"/>
              <a:chOff x="6552014" y="5216296"/>
              <a:chExt cx="1778648" cy="1128130"/>
            </a:xfrm>
          </p:grpSpPr>
          <p:pic>
            <p:nvPicPr>
              <p:cNvPr id="33" name="Picture 2" descr="C:\Documents and Settings\Derek Hoiem\My Documents\Classes\Spring10 - Computer Vision\figs\einstein.jpg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2014" y="5216296"/>
                <a:ext cx="880890" cy="1128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2" descr="C:\Documents and Settings\Derek Hoiem\My Documents\Classes\Spring10 - Computer Vision\figs\eyedet_ssd.png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1812" y="5216296"/>
                <a:ext cx="878850" cy="11255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22620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C:\Documents and Settings\Derek Hoiem\My Documents\Classes\Spring10 - Computer Vision\figs\7\lena_gma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812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Before 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284421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After non-max suppression</a:t>
            </a:r>
          </a:p>
        </p:txBody>
      </p:sp>
      <p:pic>
        <p:nvPicPr>
          <p:cNvPr id="34819" name="Picture 2" descr="C:\Documents and Settings\Derek Hoiem\My Documents\Classes\Spring10 - Computer Vision\figs\7\lena_grad_th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812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88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Hysteresis thresholding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Threshold at low/high levels to get weak/strong edge pixels</a:t>
            </a:r>
          </a:p>
          <a:p>
            <a:r>
              <a:rPr lang="en-US" sz="2400" smtClean="0"/>
              <a:t>Do connected components, starting from strong edge pixels</a:t>
            </a:r>
          </a:p>
        </p:txBody>
      </p:sp>
      <p:pic>
        <p:nvPicPr>
          <p:cNvPr id="35844" name="Picture 2" descr="C:\Documents and Settings\Derek Hoiem\My Documents\Classes\Spring10 - Computer Vision\figs\7\lena_hysteresis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1371" y="2705363"/>
            <a:ext cx="4044380" cy="404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49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772400" cy="1143000"/>
          </a:xfrm>
        </p:spPr>
        <p:txBody>
          <a:bodyPr/>
          <a:lstStyle/>
          <a:p>
            <a:r>
              <a:rPr lang="en-US" smtClean="0"/>
              <a:t>Hysteresis thresholding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701675" y="1201738"/>
            <a:ext cx="7772400" cy="4114800"/>
          </a:xfrm>
        </p:spPr>
        <p:txBody>
          <a:bodyPr/>
          <a:lstStyle/>
          <a:p>
            <a:r>
              <a:rPr lang="en-US" dirty="0" smtClean="0"/>
              <a:t>Check that maximum value of gradient value is sufficiently large</a:t>
            </a:r>
          </a:p>
          <a:p>
            <a:pPr lvl="1"/>
            <a:r>
              <a:rPr lang="en-US" sz="2800" dirty="0" smtClean="0"/>
              <a:t>drop-outs?  use </a:t>
            </a:r>
            <a:r>
              <a:rPr lang="en-US" sz="2800" b="1" dirty="0" smtClean="0"/>
              <a:t>hysteresis</a:t>
            </a:r>
          </a:p>
          <a:p>
            <a:pPr lvl="2"/>
            <a:r>
              <a:rPr lang="en-US" sz="2400" dirty="0" smtClean="0"/>
              <a:t>use a high threshold to start edge curves and a low threshold to continue them.</a:t>
            </a:r>
            <a:endParaRPr lang="en-US" sz="2400" b="1" dirty="0" smtClean="0"/>
          </a:p>
        </p:txBody>
      </p:sp>
      <p:sp>
        <p:nvSpPr>
          <p:cNvPr id="36868" name="Freeform 4"/>
          <p:cNvSpPr>
            <a:spLocks/>
          </p:cNvSpPr>
          <p:nvPr/>
        </p:nvSpPr>
        <p:spPr bwMode="auto">
          <a:xfrm>
            <a:off x="311150" y="3960813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9" name="Freeform 5"/>
          <p:cNvSpPr>
            <a:spLocks/>
          </p:cNvSpPr>
          <p:nvPr/>
        </p:nvSpPr>
        <p:spPr bwMode="auto">
          <a:xfrm>
            <a:off x="2978150" y="3998913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0" name="Freeform 6"/>
          <p:cNvSpPr>
            <a:spLocks/>
          </p:cNvSpPr>
          <p:nvPr/>
        </p:nvSpPr>
        <p:spPr bwMode="auto">
          <a:xfrm>
            <a:off x="5467350" y="4697413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1" name="Freeform 7"/>
          <p:cNvSpPr>
            <a:spLocks/>
          </p:cNvSpPr>
          <p:nvPr/>
        </p:nvSpPr>
        <p:spPr bwMode="auto">
          <a:xfrm>
            <a:off x="6178550" y="4545013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7467600" y="6491288"/>
            <a:ext cx="19796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740599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Final Canny Edges</a:t>
            </a:r>
          </a:p>
        </p:txBody>
      </p:sp>
      <p:pic>
        <p:nvPicPr>
          <p:cNvPr id="37891" name="Picture 4" descr="len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76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2" descr="C:\Documents and Settings\Derek Hoiem\My Documents\Classes\Spring10 - Computer Vision\figs\7\lena_cann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6764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425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Canny edge detector</a:t>
            </a:r>
          </a:p>
        </p:txBody>
      </p:sp>
      <p:sp>
        <p:nvSpPr>
          <p:cNvPr id="1102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33400" indent="-533400">
              <a:buFontTx/>
              <a:buAutoNum type="arabicPeriod"/>
            </a:pPr>
            <a:r>
              <a:rPr lang="en-US" sz="2800" dirty="0" smtClean="0"/>
              <a:t>Filter image with x, y derivatives of Gaussian </a:t>
            </a:r>
          </a:p>
          <a:p>
            <a:pPr marL="533400" indent="-533400">
              <a:buFontTx/>
              <a:buAutoNum type="arabicPeriod"/>
            </a:pPr>
            <a:r>
              <a:rPr lang="en-US" sz="2800" dirty="0" smtClean="0"/>
              <a:t>Find magnitude and orientation of gradient</a:t>
            </a:r>
          </a:p>
          <a:p>
            <a:pPr marL="533400" indent="-533400">
              <a:buFontTx/>
              <a:buAutoNum type="arabicPeriod"/>
            </a:pPr>
            <a:r>
              <a:rPr lang="en-US" sz="2800" dirty="0" smtClean="0"/>
              <a:t>Non-maximum suppression:</a:t>
            </a:r>
          </a:p>
          <a:p>
            <a:pPr marL="838200" lvl="1" indent="-381000"/>
            <a:r>
              <a:rPr lang="en-US" sz="2400" dirty="0" smtClean="0"/>
              <a:t>Thin multi-pixel wide “ridges” down to single pixel width</a:t>
            </a:r>
          </a:p>
          <a:p>
            <a:pPr marL="533400" indent="-533400">
              <a:buFontTx/>
              <a:buAutoNum type="arabicPeriod"/>
            </a:pPr>
            <a:r>
              <a:rPr lang="en-US" sz="2800" dirty="0" smtClean="0"/>
              <a:t>Thresholding and linking (hysteresis):</a:t>
            </a:r>
          </a:p>
          <a:p>
            <a:pPr marL="838200" lvl="1" indent="-381000"/>
            <a:r>
              <a:rPr lang="en-US" sz="2400" dirty="0" smtClean="0"/>
              <a:t>Define two thresholds: low and high</a:t>
            </a:r>
          </a:p>
          <a:p>
            <a:pPr marL="838200" lvl="1" indent="-381000"/>
            <a:r>
              <a:rPr lang="en-US" sz="2400" dirty="0" smtClean="0"/>
              <a:t>Use the high threshold to start edge curves and the low threshold to continue them</a:t>
            </a:r>
            <a:endParaRPr lang="en-US" sz="2400" b="1" dirty="0" smtClean="0"/>
          </a:p>
          <a:p>
            <a:pPr marL="1257300" lvl="2" indent="-342900"/>
            <a:endParaRPr lang="en-US" sz="2000" dirty="0" smtClean="0"/>
          </a:p>
          <a:p>
            <a:pPr marL="533400" indent="-533400"/>
            <a:endParaRPr lang="en-US" sz="2800" dirty="0" smtClean="0"/>
          </a:p>
          <a:p>
            <a:pPr marL="533400" indent="-533400"/>
            <a:r>
              <a:rPr lang="en-US" sz="2800" dirty="0" smtClean="0"/>
              <a:t>MATLAB: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edge(image, ‘canny’)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D. Lowe, L. Fei-Fei</a:t>
            </a:r>
          </a:p>
        </p:txBody>
      </p:sp>
    </p:spTree>
    <p:extLst>
      <p:ext uri="{BB962C8B-B14F-4D97-AF65-F5344CB8AC3E}">
        <p14:creationId xmlns:p14="http://schemas.microsoft.com/office/powerpoint/2010/main" val="102540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85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542334" y="76199"/>
            <a:ext cx="8373066" cy="1196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Effect of </a:t>
            </a:r>
            <a:r>
              <a:rPr lang="en-US" dirty="0" smtClean="0">
                <a:sym typeface="Symbol" pitchFamily="18" charset="2"/>
              </a:rPr>
              <a:t> (</a:t>
            </a:r>
            <a:r>
              <a:rPr lang="en-US" dirty="0" smtClean="0"/>
              <a:t>Gaussian kernel spread/size)</a:t>
            </a:r>
          </a:p>
        </p:txBody>
      </p:sp>
      <p:pic>
        <p:nvPicPr>
          <p:cNvPr id="39939" name="Picture 4" descr="cln1can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13858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5" descr="cln1can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9913" y="1371600"/>
            <a:ext cx="2925762" cy="292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6" descr="cln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" y="1385888"/>
            <a:ext cx="2925763" cy="292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Text Box 7"/>
          <p:cNvSpPr txBox="1">
            <a:spLocks noChangeArrowheads="1"/>
          </p:cNvSpPr>
          <p:nvPr/>
        </p:nvSpPr>
        <p:spPr bwMode="auto">
          <a:xfrm>
            <a:off x="3429000" y="4368800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Canny with </a:t>
            </a:r>
          </a:p>
        </p:txBody>
      </p:sp>
      <p:pic>
        <p:nvPicPr>
          <p:cNvPr id="39943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6013" y="4433888"/>
            <a:ext cx="86518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6400800" y="4357688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Canny with </a:t>
            </a:r>
          </a:p>
        </p:txBody>
      </p:sp>
      <p:pic>
        <p:nvPicPr>
          <p:cNvPr id="39945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9875" y="4418013"/>
            <a:ext cx="881063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6" name="Text Box 11"/>
          <p:cNvSpPr txBox="1">
            <a:spLocks noChangeArrowheads="1"/>
          </p:cNvSpPr>
          <p:nvPr/>
        </p:nvSpPr>
        <p:spPr bwMode="auto">
          <a:xfrm>
            <a:off x="838200" y="4357688"/>
            <a:ext cx="1074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original </a:t>
            </a:r>
          </a:p>
        </p:txBody>
      </p:sp>
      <p:sp>
        <p:nvSpPr>
          <p:cNvPr id="39947" name="Rectangle 12"/>
          <p:cNvSpPr>
            <a:spLocks noChangeArrowheads="1"/>
          </p:cNvSpPr>
          <p:nvPr/>
        </p:nvSpPr>
        <p:spPr bwMode="auto">
          <a:xfrm>
            <a:off x="685800" y="4902200"/>
            <a:ext cx="82296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dirty="0"/>
              <a:t>The choice of </a:t>
            </a:r>
            <a:r>
              <a:rPr lang="en-US" sz="3200" dirty="0">
                <a:sym typeface="Symbol" pitchFamily="18" charset="2"/>
              </a:rPr>
              <a:t></a:t>
            </a:r>
            <a:r>
              <a:rPr lang="en-US" sz="3200" dirty="0"/>
              <a:t> depends on desired behavior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dirty="0"/>
              <a:t>large </a:t>
            </a:r>
            <a:r>
              <a:rPr lang="en-US" sz="2400" dirty="0">
                <a:sym typeface="Symbol" pitchFamily="18" charset="2"/>
              </a:rPr>
              <a:t></a:t>
            </a:r>
            <a:r>
              <a:rPr lang="en-US" sz="2400" dirty="0"/>
              <a:t> detects large scale edges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dirty="0"/>
              <a:t>small </a:t>
            </a:r>
            <a:r>
              <a:rPr lang="en-US" sz="2400" dirty="0">
                <a:sym typeface="Symbol" pitchFamily="18" charset="2"/>
              </a:rPr>
              <a:t></a:t>
            </a:r>
            <a:r>
              <a:rPr lang="en-US" sz="2400" dirty="0"/>
              <a:t> detects fine features</a:t>
            </a:r>
          </a:p>
        </p:txBody>
      </p:sp>
      <p:sp>
        <p:nvSpPr>
          <p:cNvPr id="39948" name="Text Box 16"/>
          <p:cNvSpPr txBox="1">
            <a:spLocks noChangeArrowheads="1"/>
          </p:cNvSpPr>
          <p:nvPr/>
        </p:nvSpPr>
        <p:spPr bwMode="auto">
          <a:xfrm>
            <a:off x="75469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/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48106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detect boundaries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526569" y="5856386"/>
            <a:ext cx="7772400" cy="838200"/>
          </a:xfrm>
        </p:spPr>
        <p:txBody>
          <a:bodyPr/>
          <a:lstStyle/>
          <a:p>
            <a:r>
              <a:rPr lang="en-US" sz="2400" dirty="0" smtClean="0"/>
              <a:t>Berkeley segmentation database:</a:t>
            </a:r>
            <a:br>
              <a:rPr lang="en-US" sz="2400" dirty="0" smtClean="0"/>
            </a:br>
            <a:r>
              <a:rPr lang="en-US" sz="1600" dirty="0" smtClean="0">
                <a:hlinkClick r:id="rId3"/>
              </a:rPr>
              <a:t>http://www.eecs.berkeley.edu/Research/Projects/CS/vision/grouping/segbench/</a:t>
            </a:r>
            <a:endParaRPr lang="en-US" sz="1600" dirty="0" smtClean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332" y="1855623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5969" y="1855623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 descr="buffalo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9019" y="1855623"/>
            <a:ext cx="2673350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0967" name="Picture 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569" y="3809836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9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5969" y="3809836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9" name="Picture 10" descr="boys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9019" y="3809836"/>
            <a:ext cx="2667000" cy="1779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0970" name="Text Box 11"/>
          <p:cNvSpPr txBox="1">
            <a:spLocks noChangeArrowheads="1"/>
          </p:cNvSpPr>
          <p:nvPr/>
        </p:nvSpPr>
        <p:spPr bwMode="auto">
          <a:xfrm>
            <a:off x="1415569" y="1398423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image</a:t>
            </a:r>
          </a:p>
        </p:txBody>
      </p:sp>
      <p:sp>
        <p:nvSpPr>
          <p:cNvPr id="40971" name="Text Box 12"/>
          <p:cNvSpPr txBox="1">
            <a:spLocks noChangeArrowheads="1"/>
          </p:cNvSpPr>
          <p:nvPr/>
        </p:nvSpPr>
        <p:spPr bwMode="auto">
          <a:xfrm>
            <a:off x="3542819" y="1395248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human segmentation</a:t>
            </a:r>
          </a:p>
        </p:txBody>
      </p:sp>
      <p:sp>
        <p:nvSpPr>
          <p:cNvPr id="40972" name="Text Box 13"/>
          <p:cNvSpPr txBox="1">
            <a:spLocks noChangeArrowheads="1"/>
          </p:cNvSpPr>
          <p:nvPr/>
        </p:nvSpPr>
        <p:spPr bwMode="auto">
          <a:xfrm>
            <a:off x="6387619" y="1398423"/>
            <a:ext cx="213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gradient magnitude</a:t>
            </a:r>
          </a:p>
        </p:txBody>
      </p:sp>
    </p:spTree>
    <p:extLst>
      <p:ext uri="{BB962C8B-B14F-4D97-AF65-F5344CB8AC3E}">
        <p14:creationId xmlns:p14="http://schemas.microsoft.com/office/powerpoint/2010/main" val="88228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pB</a:t>
            </a:r>
            <a:r>
              <a:rPr lang="en-US" dirty="0" smtClean="0"/>
              <a:t> boundary detector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2785" y="1364844"/>
            <a:ext cx="6878429" cy="511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495535" y="6550223"/>
            <a:ext cx="1648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 from </a:t>
            </a:r>
            <a:r>
              <a:rPr lang="en-US" sz="1400" dirty="0" err="1" smtClean="0"/>
              <a:t>Fowlkes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782918" y="6596390"/>
            <a:ext cx="5342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Martin, Fowlkes, Malik 2004: </a:t>
            </a:r>
            <a:r>
              <a:rPr lang="en-US" sz="1100" dirty="0" smtClean="0">
                <a:hlinkClick r:id="rId3"/>
              </a:rPr>
              <a:t>Learning to Detection Natural Boundaries…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33281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pB</a:t>
            </a:r>
            <a:r>
              <a:rPr lang="en-US" dirty="0" smtClean="0"/>
              <a:t> Boundary Detector</a:t>
            </a:r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3450" y="1543050"/>
            <a:ext cx="72771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386317" y="6550223"/>
            <a:ext cx="1648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 from </a:t>
            </a:r>
            <a:r>
              <a:rPr lang="en-US" sz="1400" dirty="0" err="1" smtClean="0"/>
              <a:t>Fowlkes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395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Today’s class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Detecting edges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Finding straight lines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Binary image analysis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986984"/>
              </p:ext>
            </p:extLst>
          </p:nvPr>
        </p:nvGraphicFramePr>
        <p:xfrm>
          <a:off x="5876813" y="1145357"/>
          <a:ext cx="1662123" cy="1787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Bitmap Image" r:id="rId3" imgW="2161905" imgH="2324424" progId="PBrush">
                  <p:embed/>
                </p:oleObj>
              </mc:Choice>
              <mc:Fallback>
                <p:oleObj name="Bitmap Image" r:id="rId3" imgW="2161905" imgH="232442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813" y="1145357"/>
                        <a:ext cx="1662123" cy="17870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3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6813" y="3067323"/>
            <a:ext cx="1660109" cy="219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7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07" y="5401903"/>
            <a:ext cx="1138432" cy="112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1" name="Picture 9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9930" y="5401903"/>
            <a:ext cx="1138052" cy="11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04800"/>
            <a:ext cx="7334250" cy="621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6252" y="16764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Brightness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26670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733800"/>
            <a:ext cx="94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472440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791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2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Results</a:t>
            </a:r>
            <a:endParaRPr lang="en-US" sz="3200" dirty="0"/>
          </a:p>
        </p:txBody>
      </p:sp>
      <p:pic>
        <p:nvPicPr>
          <p:cNvPr id="93186" name="Picture 2" descr="http://www.cs.berkeley.edu/projects/vision/grouping/segbench/BSDS300/html/images/plain/normal/color/1670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5" y="533400"/>
            <a:ext cx="45815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8" name="Picture 4" descr="http://www.eecs.berkeley.edu/Research/Projects/CS/vision/bsds/bench/color/human/16706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5" y="3800474"/>
            <a:ext cx="45815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3" y="393612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Human (0.95)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3190" name="Picture 6" descr="http://www.eecs.berkeley.edu/Research/Projects/CS/vision/bsds/bench/color/bgtg/167062.bmp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8711" y="2456377"/>
            <a:ext cx="4304814" cy="287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61849" y="246457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Pb</a:t>
            </a:r>
            <a:r>
              <a:rPr lang="en-US" dirty="0" smtClean="0">
                <a:solidFill>
                  <a:schemeClr val="bg1"/>
                </a:solidFill>
              </a:rPr>
              <a:t> (0.88)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914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Results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883" y="393612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Human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1259" y="227171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4210" name="Picture 2" descr="http://www.cs.berkeley.edu/projects/vision/grouping/segbench/BSDS300/html/images/plain/normal/color/42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45815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2" name="Picture 4" descr="http://www.eecs.berkeley.edu/Research/Projects/CS/vision/bsds/bench/color/human/4204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3774198"/>
            <a:ext cx="45815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819400" y="389334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Human (0.96)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99595" y="245637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Global </a:t>
            </a:r>
            <a:r>
              <a:rPr lang="en-US" dirty="0" err="1" smtClean="0">
                <a:solidFill>
                  <a:schemeClr val="bg1"/>
                </a:solidFill>
              </a:rPr>
              <a:t>Pb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4216" name="Picture 8" descr="http://www.eecs.berkeley.edu/Research/Projects/CS/vision/bsds/bench/color/bgtg/42049.bmp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1259" y="2264983"/>
            <a:ext cx="4391791" cy="29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955832" y="242033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Pb</a:t>
            </a:r>
            <a:r>
              <a:rPr lang="en-US" dirty="0" smtClean="0">
                <a:solidFill>
                  <a:schemeClr val="bg1"/>
                </a:solidFill>
              </a:rPr>
              <a:t> (0.88)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35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234" name="Picture 2" descr="http://www.cs.berkeley.edu/projects/vision/grouping/segbench/BSDS300/html/images/plain/normal/color/2530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5815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6" name="Picture 4" descr="http://www.eecs.berkeley.edu/Research/Projects/CS/vision/bsds/bench/color/human/253055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5" y="3619829"/>
            <a:ext cx="45815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8" name="Picture 6" descr="http://www.eecs.berkeley.edu/Research/Projects/CS/vision/bsds/bench/color/cgtg/253055.bmp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1" y="2521115"/>
            <a:ext cx="4343400" cy="289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19400" y="389334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Human (0.95)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42694" y="255181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Pb</a:t>
            </a:r>
            <a:r>
              <a:rPr lang="en-US" dirty="0" smtClean="0">
                <a:solidFill>
                  <a:schemeClr val="bg1"/>
                </a:solidFill>
              </a:rPr>
              <a:t> (0.63)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20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6258" name="Picture 2" descr="http://www.eecs.berkeley.edu/Research/Projects/CS/vision/bsds/bench/color/bgtg/108082.bmp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2013062"/>
            <a:ext cx="4419600" cy="294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0" name="Picture 4" descr="http://www.cs.berkeley.edu/projects/vision/grouping/segbench/BSDS300/html/images/plain/normal/color/10808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45815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2" name="Picture 6" descr="http://www.eecs.berkeley.edu/Research/Projects/CS/vision/bsds/bench/color/human/108082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2698" y="3782740"/>
            <a:ext cx="45815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19400" y="389334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Human (0.90)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42694" y="223894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Pb</a:t>
            </a:r>
            <a:r>
              <a:rPr lang="en-US" dirty="0" smtClean="0">
                <a:solidFill>
                  <a:schemeClr val="bg1"/>
                </a:solidFill>
              </a:rPr>
              <a:t> (0.35)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0" y="6009269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For more: </a:t>
            </a:r>
            <a:r>
              <a:rPr lang="en-US" sz="1600" dirty="0" smtClean="0">
                <a:hlinkClick r:id="rId5"/>
              </a:rPr>
              <a:t>http</a:t>
            </a:r>
            <a:r>
              <a:rPr lang="en-US" sz="1600" dirty="0">
                <a:hlinkClick r:id="rId5"/>
              </a:rPr>
              <a:t>://www.eecs.berkeley.edu/Research/Projects/CS/vision/bsds/bench/html/108082-color.html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2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</a:t>
            </a:r>
            <a:r>
              <a:rPr lang="en-US" dirty="0" err="1" smtClean="0"/>
              <a:t>pB</a:t>
            </a:r>
            <a:r>
              <a:rPr lang="en-US" dirty="0" smtClean="0"/>
              <a:t> boundary detector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23" y="1330625"/>
            <a:ext cx="7013553" cy="521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532280" y="6550223"/>
            <a:ext cx="1648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Figure from </a:t>
            </a:r>
            <a:r>
              <a:rPr lang="en-US" sz="1400" dirty="0" err="1" smtClean="0"/>
              <a:t>Fowlkes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6712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6815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Edge Detection with Structured Random Forests (Dollar and Zitnick ICCV 2013)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4445"/>
            <a:ext cx="6262656" cy="47987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Goal: quickly predict whether each pixel is an edge</a:t>
            </a:r>
          </a:p>
          <a:p>
            <a:endParaRPr lang="en-US" dirty="0" smtClean="0"/>
          </a:p>
          <a:p>
            <a:r>
              <a:rPr lang="en-US" dirty="0" smtClean="0"/>
              <a:t>Insights</a:t>
            </a:r>
          </a:p>
          <a:p>
            <a:pPr lvl="1"/>
            <a:r>
              <a:rPr lang="en-US" dirty="0" smtClean="0"/>
              <a:t>Predictions can be learned from training data</a:t>
            </a:r>
          </a:p>
          <a:p>
            <a:pPr lvl="1"/>
            <a:r>
              <a:rPr lang="en-US" dirty="0" smtClean="0"/>
              <a:t>Predictions for nearby pixels should not be independent</a:t>
            </a:r>
          </a:p>
          <a:p>
            <a:endParaRPr lang="en-US" dirty="0" smtClean="0"/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Train structured random forests to split data into patches with similar boundaries based on features</a:t>
            </a:r>
          </a:p>
          <a:p>
            <a:pPr lvl="1"/>
            <a:r>
              <a:rPr lang="en-US" dirty="0"/>
              <a:t>Predict boundaries at patch level, rather than pixel level, and aggregate (average votes)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98482" y="6534834"/>
            <a:ext cx="704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http://research.microsoft.com/pubs/202540/DollarICCV13edges.pdf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810" y="1410203"/>
            <a:ext cx="1973400" cy="13104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7746635" y="2798642"/>
            <a:ext cx="228600" cy="212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810" y="3122843"/>
            <a:ext cx="2152800" cy="140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23023" y="5070753"/>
            <a:ext cx="1000388" cy="910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632395" y="5079921"/>
            <a:ext cx="579864" cy="646771"/>
          </a:xfrm>
          <a:custGeom>
            <a:avLst/>
            <a:gdLst>
              <a:gd name="connsiteX0" fmla="*/ 579864 w 579864"/>
              <a:gd name="connsiteY0" fmla="*/ 646771 h 646771"/>
              <a:gd name="connsiteX1" fmla="*/ 524108 w 579864"/>
              <a:gd name="connsiteY1" fmla="*/ 624468 h 646771"/>
              <a:gd name="connsiteX2" fmla="*/ 512956 w 579864"/>
              <a:gd name="connsiteY2" fmla="*/ 591015 h 646771"/>
              <a:gd name="connsiteX3" fmla="*/ 457200 w 579864"/>
              <a:gd name="connsiteY3" fmla="*/ 535259 h 646771"/>
              <a:gd name="connsiteX4" fmla="*/ 434898 w 579864"/>
              <a:gd name="connsiteY4" fmla="*/ 501805 h 646771"/>
              <a:gd name="connsiteX5" fmla="*/ 390293 w 579864"/>
              <a:gd name="connsiteY5" fmla="*/ 446049 h 646771"/>
              <a:gd name="connsiteX6" fmla="*/ 367991 w 579864"/>
              <a:gd name="connsiteY6" fmla="*/ 379141 h 646771"/>
              <a:gd name="connsiteX7" fmla="*/ 345688 w 579864"/>
              <a:gd name="connsiteY7" fmla="*/ 356839 h 646771"/>
              <a:gd name="connsiteX8" fmla="*/ 301083 w 579864"/>
              <a:gd name="connsiteY8" fmla="*/ 301083 h 646771"/>
              <a:gd name="connsiteX9" fmla="*/ 289932 w 579864"/>
              <a:gd name="connsiteY9" fmla="*/ 267629 h 646771"/>
              <a:gd name="connsiteX10" fmla="*/ 256478 w 579864"/>
              <a:gd name="connsiteY10" fmla="*/ 245327 h 646771"/>
              <a:gd name="connsiteX11" fmla="*/ 200722 w 579864"/>
              <a:gd name="connsiteY11" fmla="*/ 200722 h 646771"/>
              <a:gd name="connsiteX12" fmla="*/ 133815 w 579864"/>
              <a:gd name="connsiteY12" fmla="*/ 122663 h 646771"/>
              <a:gd name="connsiteX13" fmla="*/ 100361 w 579864"/>
              <a:gd name="connsiteY13" fmla="*/ 111512 h 646771"/>
              <a:gd name="connsiteX14" fmla="*/ 66908 w 579864"/>
              <a:gd name="connsiteY14" fmla="*/ 89210 h 646771"/>
              <a:gd name="connsiteX15" fmla="*/ 55756 w 579864"/>
              <a:gd name="connsiteY15" fmla="*/ 55756 h 646771"/>
              <a:gd name="connsiteX16" fmla="*/ 33454 w 579864"/>
              <a:gd name="connsiteY16" fmla="*/ 22302 h 646771"/>
              <a:gd name="connsiteX17" fmla="*/ 0 w 579864"/>
              <a:gd name="connsiteY17" fmla="*/ 0 h 64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79864" h="646771">
                <a:moveTo>
                  <a:pt x="579864" y="646771"/>
                </a:moveTo>
                <a:cubicBezTo>
                  <a:pt x="561279" y="639337"/>
                  <a:pt x="539486" y="637283"/>
                  <a:pt x="524108" y="624468"/>
                </a:cubicBezTo>
                <a:cubicBezTo>
                  <a:pt x="515078" y="616943"/>
                  <a:pt x="520009" y="600418"/>
                  <a:pt x="512956" y="591015"/>
                </a:cubicBezTo>
                <a:cubicBezTo>
                  <a:pt x="497186" y="569988"/>
                  <a:pt x="471779" y="557129"/>
                  <a:pt x="457200" y="535259"/>
                </a:cubicBezTo>
                <a:cubicBezTo>
                  <a:pt x="449766" y="524108"/>
                  <a:pt x="443270" y="512270"/>
                  <a:pt x="434898" y="501805"/>
                </a:cubicBezTo>
                <a:cubicBezTo>
                  <a:pt x="371335" y="422350"/>
                  <a:pt x="458942" y="549022"/>
                  <a:pt x="390293" y="446049"/>
                </a:cubicBezTo>
                <a:cubicBezTo>
                  <a:pt x="382859" y="423746"/>
                  <a:pt x="384615" y="395764"/>
                  <a:pt x="367991" y="379141"/>
                </a:cubicBezTo>
                <a:cubicBezTo>
                  <a:pt x="360557" y="371707"/>
                  <a:pt x="352256" y="365049"/>
                  <a:pt x="345688" y="356839"/>
                </a:cubicBezTo>
                <a:cubicBezTo>
                  <a:pt x="289419" y="286503"/>
                  <a:pt x="354934" y="354931"/>
                  <a:pt x="301083" y="301083"/>
                </a:cubicBezTo>
                <a:cubicBezTo>
                  <a:pt x="297366" y="289932"/>
                  <a:pt x="297275" y="276808"/>
                  <a:pt x="289932" y="267629"/>
                </a:cubicBezTo>
                <a:cubicBezTo>
                  <a:pt x="281560" y="257164"/>
                  <a:pt x="266943" y="253699"/>
                  <a:pt x="256478" y="245327"/>
                </a:cubicBezTo>
                <a:cubicBezTo>
                  <a:pt x="177030" y="181769"/>
                  <a:pt x="303690" y="269365"/>
                  <a:pt x="200722" y="200722"/>
                </a:cubicBezTo>
                <a:cubicBezTo>
                  <a:pt x="186453" y="179318"/>
                  <a:pt x="156994" y="130389"/>
                  <a:pt x="133815" y="122663"/>
                </a:cubicBezTo>
                <a:lnTo>
                  <a:pt x="100361" y="111512"/>
                </a:lnTo>
                <a:cubicBezTo>
                  <a:pt x="89210" y="104078"/>
                  <a:pt x="75280" y="99675"/>
                  <a:pt x="66908" y="89210"/>
                </a:cubicBezTo>
                <a:cubicBezTo>
                  <a:pt x="59565" y="80031"/>
                  <a:pt x="61013" y="66270"/>
                  <a:pt x="55756" y="55756"/>
                </a:cubicBezTo>
                <a:cubicBezTo>
                  <a:pt x="49762" y="43769"/>
                  <a:pt x="42931" y="31779"/>
                  <a:pt x="33454" y="22302"/>
                </a:cubicBezTo>
                <a:cubicBezTo>
                  <a:pt x="23977" y="12825"/>
                  <a:pt x="0" y="0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7219800" y="5135677"/>
            <a:ext cx="814039" cy="847493"/>
          </a:xfrm>
          <a:custGeom>
            <a:avLst/>
            <a:gdLst>
              <a:gd name="connsiteX0" fmla="*/ 814039 w 814039"/>
              <a:gd name="connsiteY0" fmla="*/ 847493 h 847493"/>
              <a:gd name="connsiteX1" fmla="*/ 735980 w 814039"/>
              <a:gd name="connsiteY1" fmla="*/ 791737 h 847493"/>
              <a:gd name="connsiteX2" fmla="*/ 713678 w 814039"/>
              <a:gd name="connsiteY2" fmla="*/ 724829 h 847493"/>
              <a:gd name="connsiteX3" fmla="*/ 702526 w 814039"/>
              <a:gd name="connsiteY3" fmla="*/ 691376 h 847493"/>
              <a:gd name="connsiteX4" fmla="*/ 669073 w 814039"/>
              <a:gd name="connsiteY4" fmla="*/ 579863 h 847493"/>
              <a:gd name="connsiteX5" fmla="*/ 635619 w 814039"/>
              <a:gd name="connsiteY5" fmla="*/ 568712 h 847493"/>
              <a:gd name="connsiteX6" fmla="*/ 568712 w 814039"/>
              <a:gd name="connsiteY6" fmla="*/ 535259 h 847493"/>
              <a:gd name="connsiteX7" fmla="*/ 512956 w 814039"/>
              <a:gd name="connsiteY7" fmla="*/ 479503 h 847493"/>
              <a:gd name="connsiteX8" fmla="*/ 490653 w 814039"/>
              <a:gd name="connsiteY8" fmla="*/ 457200 h 847493"/>
              <a:gd name="connsiteX9" fmla="*/ 401443 w 814039"/>
              <a:gd name="connsiteY9" fmla="*/ 379142 h 847493"/>
              <a:gd name="connsiteX10" fmla="*/ 379141 w 814039"/>
              <a:gd name="connsiteY10" fmla="*/ 356839 h 847493"/>
              <a:gd name="connsiteX11" fmla="*/ 312234 w 814039"/>
              <a:gd name="connsiteY11" fmla="*/ 312234 h 847493"/>
              <a:gd name="connsiteX12" fmla="*/ 289931 w 814039"/>
              <a:gd name="connsiteY12" fmla="*/ 245327 h 847493"/>
              <a:gd name="connsiteX13" fmla="*/ 278780 w 814039"/>
              <a:gd name="connsiteY13" fmla="*/ 211873 h 847493"/>
              <a:gd name="connsiteX14" fmla="*/ 245326 w 814039"/>
              <a:gd name="connsiteY14" fmla="*/ 200722 h 847493"/>
              <a:gd name="connsiteX15" fmla="*/ 189570 w 814039"/>
              <a:gd name="connsiteY15" fmla="*/ 156117 h 847493"/>
              <a:gd name="connsiteX16" fmla="*/ 144965 w 814039"/>
              <a:gd name="connsiteY16" fmla="*/ 89210 h 847493"/>
              <a:gd name="connsiteX17" fmla="*/ 78058 w 814039"/>
              <a:gd name="connsiteY17" fmla="*/ 66907 h 847493"/>
              <a:gd name="connsiteX18" fmla="*/ 33453 w 814039"/>
              <a:gd name="connsiteY18" fmla="*/ 33454 h 847493"/>
              <a:gd name="connsiteX19" fmla="*/ 11151 w 814039"/>
              <a:gd name="connsiteY19" fmla="*/ 11151 h 847493"/>
              <a:gd name="connsiteX20" fmla="*/ 0 w 814039"/>
              <a:gd name="connsiteY20" fmla="*/ 0 h 84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4039" h="847493">
                <a:moveTo>
                  <a:pt x="814039" y="847493"/>
                </a:moveTo>
                <a:cubicBezTo>
                  <a:pt x="804681" y="841878"/>
                  <a:pt x="746730" y="813237"/>
                  <a:pt x="735980" y="791737"/>
                </a:cubicBezTo>
                <a:cubicBezTo>
                  <a:pt x="725466" y="770710"/>
                  <a:pt x="721112" y="747132"/>
                  <a:pt x="713678" y="724829"/>
                </a:cubicBezTo>
                <a:cubicBezTo>
                  <a:pt x="709961" y="713678"/>
                  <a:pt x="705377" y="702779"/>
                  <a:pt x="702526" y="691376"/>
                </a:cubicBezTo>
                <a:cubicBezTo>
                  <a:pt x="698545" y="675452"/>
                  <a:pt x="676477" y="582331"/>
                  <a:pt x="669073" y="579863"/>
                </a:cubicBezTo>
                <a:cubicBezTo>
                  <a:pt x="657922" y="576146"/>
                  <a:pt x="646133" y="573969"/>
                  <a:pt x="635619" y="568712"/>
                </a:cubicBezTo>
                <a:cubicBezTo>
                  <a:pt x="549148" y="525478"/>
                  <a:pt x="652800" y="563288"/>
                  <a:pt x="568712" y="535259"/>
                </a:cubicBezTo>
                <a:lnTo>
                  <a:pt x="512956" y="479503"/>
                </a:lnTo>
                <a:cubicBezTo>
                  <a:pt x="505522" y="472069"/>
                  <a:pt x="499401" y="463032"/>
                  <a:pt x="490653" y="457200"/>
                </a:cubicBezTo>
                <a:cubicBezTo>
                  <a:pt x="435332" y="420320"/>
                  <a:pt x="466673" y="444372"/>
                  <a:pt x="401443" y="379142"/>
                </a:cubicBezTo>
                <a:cubicBezTo>
                  <a:pt x="394009" y="371708"/>
                  <a:pt x="387889" y="362671"/>
                  <a:pt x="379141" y="356839"/>
                </a:cubicBezTo>
                <a:lnTo>
                  <a:pt x="312234" y="312234"/>
                </a:lnTo>
                <a:lnTo>
                  <a:pt x="289931" y="245327"/>
                </a:lnTo>
                <a:cubicBezTo>
                  <a:pt x="286214" y="234176"/>
                  <a:pt x="289931" y="215590"/>
                  <a:pt x="278780" y="211873"/>
                </a:cubicBezTo>
                <a:lnTo>
                  <a:pt x="245326" y="200722"/>
                </a:lnTo>
                <a:cubicBezTo>
                  <a:pt x="223379" y="186091"/>
                  <a:pt x="205460" y="177304"/>
                  <a:pt x="189570" y="156117"/>
                </a:cubicBezTo>
                <a:cubicBezTo>
                  <a:pt x="173487" y="134674"/>
                  <a:pt x="170394" y="97686"/>
                  <a:pt x="144965" y="89210"/>
                </a:cubicBezTo>
                <a:lnTo>
                  <a:pt x="78058" y="66907"/>
                </a:lnTo>
                <a:cubicBezTo>
                  <a:pt x="63190" y="55756"/>
                  <a:pt x="47731" y="45352"/>
                  <a:pt x="33453" y="33454"/>
                </a:cubicBezTo>
                <a:cubicBezTo>
                  <a:pt x="25376" y="26723"/>
                  <a:pt x="18585" y="18585"/>
                  <a:pt x="11151" y="11151"/>
                </a:cubicBezTo>
                <a:lnTo>
                  <a:pt x="0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32370" y="5947858"/>
            <a:ext cx="112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Boundaries in patch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150" y="3384200"/>
            <a:ext cx="89700" cy="8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550" y="3536600"/>
            <a:ext cx="89700" cy="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6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Edge Detection with Structured Random </a:t>
            </a:r>
            <a:r>
              <a:rPr lang="en-US" sz="3600" dirty="0"/>
              <a:t>Forests -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90689"/>
                <a:ext cx="5791200" cy="44354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Extract overlapping 32x32 patches at three scales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Features are pixel values and pairwise differences in feature maps (LUV color, gradient magnitude, oriented gradient)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Predict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boundary maps in the central 16x16 region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trained decision trees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Average predictions for each pixel across all patches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90689"/>
                <a:ext cx="5791200" cy="4435474"/>
              </a:xfrm>
              <a:blipFill rotWithShape="0">
                <a:blip r:embed="rId2"/>
                <a:stretch>
                  <a:fillRect l="-1895" r="-2632" b="-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991492"/>
            <a:ext cx="1973400" cy="131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78" t="52326" r="42864" b="25903"/>
          <a:stretch/>
        </p:blipFill>
        <p:spPr>
          <a:xfrm>
            <a:off x="8306828" y="2872197"/>
            <a:ext cx="517138" cy="5171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31" t="46933" r="36501" b="18177"/>
          <a:stretch/>
        </p:blipFill>
        <p:spPr>
          <a:xfrm>
            <a:off x="6858000" y="2723060"/>
            <a:ext cx="761216" cy="7612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05369" y="1580654"/>
            <a:ext cx="423993" cy="410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7238608" y="1991362"/>
            <a:ext cx="466761" cy="7316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800057" y="3103667"/>
            <a:ext cx="41839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4652452"/>
            <a:ext cx="2152800" cy="1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2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Edge Detection with Structured Random Forests - Results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1" y="2058182"/>
            <a:ext cx="4465429" cy="417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8343" y="1797316"/>
            <a:ext cx="116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BSDS 500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821913" y="1797316"/>
            <a:ext cx="2840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NYU Depth dataset edges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65942"/>
            <a:ext cx="4419600" cy="396022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06571" y="5638800"/>
            <a:ext cx="198229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572000" y="5708496"/>
            <a:ext cx="198229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51389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Edge Detection with Structured Random Forests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36400"/>
            <a:ext cx="8073001" cy="369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032400"/>
            <a:ext cx="8117851" cy="1825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2367" y="320670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Ground truth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2367" y="5040263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Results (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multiscale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86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finding edges 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88264"/>
            <a:ext cx="5127923" cy="5158477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Cues for 3D shape</a:t>
            </a:r>
          </a:p>
          <a:p>
            <a:endParaRPr lang="en-US" dirty="0" smtClean="0"/>
          </a:p>
          <a:p>
            <a:r>
              <a:rPr lang="en-US" dirty="0" smtClean="0"/>
              <a:t>Group pixels into objects or parts</a:t>
            </a:r>
          </a:p>
          <a:p>
            <a:endParaRPr lang="en-US" dirty="0"/>
          </a:p>
          <a:p>
            <a:r>
              <a:rPr lang="en-US" dirty="0" smtClean="0"/>
              <a:t>Guiding interactive image editing</a:t>
            </a:r>
          </a:p>
          <a:p>
            <a:endParaRPr lang="en-US" dirty="0"/>
          </a:p>
          <a:p>
            <a:r>
              <a:rPr lang="en-US" dirty="0"/>
              <a:t>Recover geometry and viewpoint</a:t>
            </a:r>
          </a:p>
        </p:txBody>
      </p:sp>
      <p:pic>
        <p:nvPicPr>
          <p:cNvPr id="92162" name="Picture 2" descr="http://imagedatabase.cs.washington.edu/demo/rst_1_0_3_0_7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3281" y="3134983"/>
            <a:ext cx="2327434" cy="174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4802754" y="4980714"/>
            <a:ext cx="4116388" cy="1862138"/>
            <a:chOff x="-28575" y="1676401"/>
            <a:chExt cx="9296400" cy="4754564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1743074" y="2590800"/>
            <a:ext cx="4962527" cy="372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57" name="Photo Editor Photo" r:id="rId4" imgW="9752381" imgH="7314286" progId="">
                    <p:embed/>
                  </p:oleObj>
                </mc:Choice>
                <mc:Fallback>
                  <p:oleObj name="Photo Editor Photo" r:id="rId4" imgW="9752381" imgH="73142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3074" y="2590800"/>
                          <a:ext cx="4962527" cy="3721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3"/>
            <p:cNvSpPr>
              <a:spLocks noChangeShapeType="1"/>
            </p:cNvSpPr>
            <p:nvPr/>
          </p:nvSpPr>
          <p:spPr bwMode="auto">
            <a:xfrm flipH="1">
              <a:off x="76200" y="3200400"/>
              <a:ext cx="5029200" cy="12954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H="1" flipV="1">
              <a:off x="76200" y="4495800"/>
              <a:ext cx="3962400" cy="990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 flipH="1">
              <a:off x="76200" y="4114800"/>
              <a:ext cx="4038600" cy="3810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76200" y="4495800"/>
              <a:ext cx="4419600" cy="3048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76200" y="4267200"/>
              <a:ext cx="4419600" cy="228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4800600" y="46482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4800600" y="35814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4800600" y="4343400"/>
              <a:ext cx="4267200" cy="762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V="1">
              <a:off x="4800600" y="4572000"/>
              <a:ext cx="4267200" cy="5334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4800600" y="4038600"/>
              <a:ext cx="4267200" cy="304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7" name="Group 16"/>
            <p:cNvGrpSpPr>
              <a:grpSpLocks/>
            </p:cNvGrpSpPr>
            <p:nvPr/>
          </p:nvGrpSpPr>
          <p:grpSpPr bwMode="auto">
            <a:xfrm>
              <a:off x="7058029" y="4953002"/>
              <a:ext cx="1857376" cy="1477963"/>
              <a:chOff x="4446" y="3120"/>
              <a:chExt cx="1170" cy="931"/>
            </a:xfrm>
          </p:grpSpPr>
          <p:sp>
            <p:nvSpPr>
              <p:cNvPr id="36" name="Text Box 14"/>
              <p:cNvSpPr txBox="1">
                <a:spLocks noChangeArrowheads="1"/>
              </p:cNvSpPr>
              <p:nvPr/>
            </p:nvSpPr>
            <p:spPr bwMode="auto">
              <a:xfrm>
                <a:off x="4446" y="3408"/>
                <a:ext cx="1161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V="1">
                <a:off x="4848" y="3120"/>
                <a:ext cx="768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0" y="4495800"/>
              <a:ext cx="9144000" cy="0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9" name="Group 17"/>
            <p:cNvGrpSpPr>
              <a:grpSpLocks/>
            </p:cNvGrpSpPr>
            <p:nvPr/>
          </p:nvGrpSpPr>
          <p:grpSpPr bwMode="auto">
            <a:xfrm>
              <a:off x="0" y="2743201"/>
              <a:ext cx="1828800" cy="1600201"/>
              <a:chOff x="0" y="1728"/>
              <a:chExt cx="1152" cy="1008"/>
            </a:xfrm>
          </p:grpSpPr>
          <p:sp>
            <p:nvSpPr>
              <p:cNvPr id="34" name="Text Box 18"/>
              <p:cNvSpPr txBox="1">
                <a:spLocks noChangeArrowheads="1"/>
              </p:cNvSpPr>
              <p:nvPr/>
            </p:nvSpPr>
            <p:spPr bwMode="auto">
              <a:xfrm>
                <a:off x="0" y="1728"/>
                <a:ext cx="1152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chemeClr val="hlink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333399"/>
                    </a:solidFill>
                    <a:latin typeface="Tahoma" pitchFamily="34" charset="0"/>
                  </a:rPr>
                  <a:t> </a:t>
                </a:r>
                <a:r>
                  <a:rPr lang="en-US" sz="1000" b="1">
                    <a:solidFill>
                      <a:schemeClr val="hlink"/>
                    </a:solidFill>
                    <a:latin typeface="Tahoma" pitchFamily="34" charset="0"/>
                  </a:rPr>
                  <a:t>line</a:t>
                </a:r>
              </a:p>
            </p:txBody>
          </p:sp>
          <p:sp>
            <p:nvSpPr>
              <p:cNvPr id="35" name="Line 19"/>
              <p:cNvSpPr>
                <a:spLocks noChangeShapeType="1"/>
              </p:cNvSpPr>
              <p:nvPr/>
            </p:nvSpPr>
            <p:spPr bwMode="auto">
              <a:xfrm>
                <a:off x="528" y="2208"/>
                <a:ext cx="192" cy="528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" name="Group 20"/>
            <p:cNvGrpSpPr>
              <a:grpSpLocks/>
            </p:cNvGrpSpPr>
            <p:nvPr/>
          </p:nvGrpSpPr>
          <p:grpSpPr bwMode="auto">
            <a:xfrm>
              <a:off x="-28575" y="4451373"/>
              <a:ext cx="1843097" cy="1843097"/>
              <a:chOff x="-18" y="2804"/>
              <a:chExt cx="1161" cy="1161"/>
            </a:xfrm>
          </p:grpSpPr>
          <p:sp>
            <p:nvSpPr>
              <p:cNvPr id="31" name="Oval 21"/>
              <p:cNvSpPr>
                <a:spLocks noChangeAspect="1" noChangeArrowheads="1"/>
              </p:cNvSpPr>
              <p:nvPr/>
            </p:nvSpPr>
            <p:spPr bwMode="auto">
              <a:xfrm>
                <a:off x="28" y="2804"/>
                <a:ext cx="63" cy="6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32" name="Text Box 22"/>
              <p:cNvSpPr txBox="1">
                <a:spLocks noChangeArrowheads="1"/>
              </p:cNvSpPr>
              <p:nvPr/>
            </p:nvSpPr>
            <p:spPr bwMode="auto">
              <a:xfrm>
                <a:off x="-18" y="3322"/>
                <a:ext cx="1161" cy="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33" name="Line 23"/>
              <p:cNvSpPr>
                <a:spLocks noChangeShapeType="1"/>
              </p:cNvSpPr>
              <p:nvPr/>
            </p:nvSpPr>
            <p:spPr bwMode="auto">
              <a:xfrm flipH="1" flipV="1">
                <a:off x="96" y="2928"/>
                <a:ext cx="24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1" name="Line 24"/>
            <p:cNvSpPr>
              <a:spLocks noChangeShapeType="1"/>
            </p:cNvSpPr>
            <p:nvPr/>
          </p:nvSpPr>
          <p:spPr bwMode="auto">
            <a:xfrm flipV="1">
              <a:off x="2438400" y="1981200"/>
              <a:ext cx="0" cy="3124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 flipV="1">
              <a:off x="2805113" y="1981200"/>
              <a:ext cx="0" cy="3200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 flipV="1">
              <a:off x="3325813" y="1981200"/>
              <a:ext cx="0" cy="33528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 flipV="1">
              <a:off x="4114800" y="1981200"/>
              <a:ext cx="0" cy="3505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 flipV="1">
              <a:off x="4724400" y="1981200"/>
              <a:ext cx="0" cy="34290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6" name="Line 29"/>
            <p:cNvSpPr>
              <a:spLocks noChangeShapeType="1"/>
            </p:cNvSpPr>
            <p:nvPr/>
          </p:nvSpPr>
          <p:spPr bwMode="auto">
            <a:xfrm flipV="1">
              <a:off x="5943600" y="1981200"/>
              <a:ext cx="0" cy="32766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" name="Line 30"/>
            <p:cNvSpPr>
              <a:spLocks noChangeShapeType="1"/>
            </p:cNvSpPr>
            <p:nvPr/>
          </p:nvSpPr>
          <p:spPr bwMode="auto">
            <a:xfrm flipV="1">
              <a:off x="5181600" y="1981200"/>
              <a:ext cx="0" cy="2057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8" name="Group 31"/>
            <p:cNvGrpSpPr>
              <a:grpSpLocks/>
            </p:cNvGrpSpPr>
            <p:nvPr/>
          </p:nvGrpSpPr>
          <p:grpSpPr bwMode="auto">
            <a:xfrm>
              <a:off x="6172200" y="1676401"/>
              <a:ext cx="3095625" cy="1414463"/>
              <a:chOff x="4011" y="1248"/>
              <a:chExt cx="1950" cy="891"/>
            </a:xfrm>
          </p:grpSpPr>
          <p:sp>
            <p:nvSpPr>
              <p:cNvPr id="29" name="Text Box 32"/>
              <p:cNvSpPr txBox="1">
                <a:spLocks noChangeArrowheads="1"/>
              </p:cNvSpPr>
              <p:nvPr/>
            </p:nvSpPr>
            <p:spPr bwMode="auto">
              <a:xfrm>
                <a:off x="4011" y="1248"/>
                <a:ext cx="1950" cy="8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Vertical vanishing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  <a:p>
                <a:pPr algn="ctr"/>
                <a:r>
                  <a:rPr lang="en-US" sz="1000" b="1">
                    <a:solidFill>
                      <a:srgbClr val="FF6600"/>
                    </a:solidFill>
                    <a:latin typeface="Tahoma" pitchFamily="34" charset="0"/>
                  </a:rPr>
                  <a:t>(at infinity)</a:t>
                </a:r>
              </a:p>
            </p:txBody>
          </p:sp>
          <p:sp>
            <p:nvSpPr>
              <p:cNvPr id="30" name="Line 33"/>
              <p:cNvSpPr>
                <a:spLocks noChangeShapeType="1"/>
              </p:cNvSpPr>
              <p:nvPr/>
            </p:nvSpPr>
            <p:spPr bwMode="auto">
              <a:xfrm flipH="1" flipV="1">
                <a:off x="4080" y="1248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965647" y="1684375"/>
            <a:ext cx="3799680" cy="1231078"/>
            <a:chOff x="3167030" y="1825625"/>
            <a:chExt cx="8466791" cy="27432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7030" y="1825625"/>
              <a:ext cx="2748611" cy="27432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6007" y="1825625"/>
              <a:ext cx="2748611" cy="27432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4984" y="1825625"/>
              <a:ext cx="2768837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52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Crisp Boundary Detection using </a:t>
            </a:r>
            <a:r>
              <a:rPr lang="en-US" sz="3200" dirty="0" err="1" smtClean="0"/>
              <a:t>Pointwise</a:t>
            </a:r>
            <a:r>
              <a:rPr lang="en-US" sz="3200" dirty="0" smtClean="0"/>
              <a:t> Mutual Information (</a:t>
            </a:r>
            <a:r>
              <a:rPr lang="en-US" sz="3200" dirty="0" err="1" smtClean="0"/>
              <a:t>Isola</a:t>
            </a:r>
            <a:r>
              <a:rPr lang="en-US" sz="3200" dirty="0" smtClean="0"/>
              <a:t> et al. ECCV 2014)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438400" y="6400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web.mit.edu/phillipi/www/publications/crisp_boundaries.pdf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01623"/>
            <a:ext cx="5905200" cy="197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6877" y="3522151"/>
            <a:ext cx="649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Pixel combinations that are unlikely to be together are edges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2241481"/>
            <a:ext cx="2582321" cy="5924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36" y="4388546"/>
            <a:ext cx="8525358" cy="20122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6877" y="420388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Algorithm: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39247" y="4205224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Spectral clustering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7000" y="4234657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Kernel density estimation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320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Crisp Boundary Detection using </a:t>
            </a:r>
            <a:r>
              <a:rPr lang="en-US" sz="3200" dirty="0" err="1" smtClean="0"/>
              <a:t>Pointwise</a:t>
            </a:r>
            <a:r>
              <a:rPr lang="en-US" sz="3200" dirty="0" smtClean="0"/>
              <a:t> Mutual Information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07715"/>
            <a:ext cx="3334863" cy="26985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000" y="1482926"/>
            <a:ext cx="5389833" cy="52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9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Holistically-Nested 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428" y="1825625"/>
            <a:ext cx="6127144" cy="44984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4986" y="6550223"/>
            <a:ext cx="43590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Xie and Tu, Holistically-Nested </a:t>
            </a:r>
            <a:r>
              <a:rPr lang="en-US" sz="1400" dirty="0">
                <a:hlinkClick r:id="rId3"/>
              </a:rPr>
              <a:t>Edge </a:t>
            </a:r>
            <a:r>
              <a:rPr lang="en-US" sz="1400" dirty="0" smtClean="0">
                <a:hlinkClick r:id="rId3"/>
              </a:rPr>
              <a:t>Detection, ICCV 2015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664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Holistically-Nested Edge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989" y="1468195"/>
            <a:ext cx="5146021" cy="50661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84986" y="6550223"/>
            <a:ext cx="43590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Xie and Tu, Holistically-Nested </a:t>
            </a:r>
            <a:r>
              <a:rPr lang="en-US" sz="1400" dirty="0">
                <a:hlinkClick r:id="rId3"/>
              </a:rPr>
              <a:t>Edge </a:t>
            </a:r>
            <a:r>
              <a:rPr lang="en-US" sz="1400" dirty="0" smtClean="0">
                <a:hlinkClick r:id="rId3"/>
              </a:rPr>
              <a:t>Detection, ICCV 2015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44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Local edge detection is mostly solved</a:t>
            </a:r>
          </a:p>
          <a:p>
            <a:pPr lvl="1"/>
            <a:r>
              <a:rPr lang="en-US" dirty="0" smtClean="0"/>
              <a:t>Intensity gradient, color, texture </a:t>
            </a:r>
          </a:p>
          <a:p>
            <a:endParaRPr lang="en-US" dirty="0" smtClean="0"/>
          </a:p>
          <a:p>
            <a:r>
              <a:rPr lang="en-US" dirty="0" smtClean="0"/>
              <a:t>Work on RGB-D edge detection is currently more active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Some methods take into account longer contours, but could probably do better</a:t>
            </a:r>
          </a:p>
          <a:p>
            <a:endParaRPr lang="en-US" dirty="0"/>
          </a:p>
          <a:p>
            <a:r>
              <a:rPr lang="en-US" dirty="0" smtClean="0"/>
              <a:t>Often used in combination with object detectors or region classifiers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18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 smtClean="0"/>
              <a:t>Finding straight lines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52228" name="Picture 4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41163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647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0"/>
            <a:ext cx="78867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Finding line segments using connected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9977"/>
            <a:ext cx="8229600" cy="54044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 smtClean="0"/>
              <a:t>Compute canny edges</a:t>
            </a:r>
          </a:p>
          <a:p>
            <a:pPr marL="914400" lvl="1" indent="-514350">
              <a:buFont typeface="Arial" pitchFamily="34" charset="0"/>
              <a:buChar char="–"/>
              <a:defRPr/>
            </a:pPr>
            <a:r>
              <a:rPr lang="en-US" sz="2000" dirty="0" smtClean="0"/>
              <a:t>Compute: </a:t>
            </a:r>
            <a:r>
              <a:rPr lang="en-US" sz="2000" dirty="0" err="1" smtClean="0"/>
              <a:t>gx</a:t>
            </a:r>
            <a:r>
              <a:rPr lang="en-US" sz="2000" dirty="0" smtClean="0"/>
              <a:t>, </a:t>
            </a:r>
            <a:r>
              <a:rPr lang="en-US" sz="2000" dirty="0" err="1" smtClean="0"/>
              <a:t>gy</a:t>
            </a:r>
            <a:r>
              <a:rPr lang="en-US" sz="2000" dirty="0" smtClean="0"/>
              <a:t> (</a:t>
            </a:r>
            <a:r>
              <a:rPr lang="en-US" sz="2000" dirty="0" err="1" smtClean="0"/>
              <a:t>DoG</a:t>
            </a:r>
            <a:r>
              <a:rPr lang="en-US" sz="2000" dirty="0" smtClean="0"/>
              <a:t> in </a:t>
            </a:r>
            <a:r>
              <a:rPr lang="en-US" sz="2000" dirty="0" err="1" smtClean="0"/>
              <a:t>x,y</a:t>
            </a:r>
            <a:r>
              <a:rPr lang="en-US" sz="2000" dirty="0" smtClean="0"/>
              <a:t> directions)</a:t>
            </a:r>
          </a:p>
          <a:p>
            <a:pPr marL="914400" lvl="1" indent="-514350">
              <a:buFont typeface="Arial" pitchFamily="34" charset="0"/>
              <a:buChar char="–"/>
              <a:defRPr/>
            </a:pPr>
            <a:r>
              <a:rPr lang="en-US" sz="2000" dirty="0" smtClean="0"/>
              <a:t>Compute: theta = </a:t>
            </a:r>
            <a:r>
              <a:rPr lang="en-US" sz="2000" dirty="0" err="1" smtClean="0"/>
              <a:t>atan</a:t>
            </a:r>
            <a:r>
              <a:rPr lang="en-US" sz="2000" dirty="0" smtClean="0"/>
              <a:t>(</a:t>
            </a:r>
            <a:r>
              <a:rPr lang="en-US" sz="2000" dirty="0" err="1" smtClean="0"/>
              <a:t>gy</a:t>
            </a:r>
            <a:r>
              <a:rPr lang="en-US" sz="2000" dirty="0" smtClean="0"/>
              <a:t> / </a:t>
            </a:r>
            <a:r>
              <a:rPr lang="en-US" sz="2000" dirty="0" err="1" smtClean="0"/>
              <a:t>gx</a:t>
            </a:r>
            <a:r>
              <a:rPr lang="en-US" sz="2000" dirty="0" smtClean="0"/>
              <a:t>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 smtClean="0"/>
              <a:t>Assign each edge to one of 8 directions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 smtClean="0"/>
              <a:t>For each direction d, get </a:t>
            </a:r>
            <a:r>
              <a:rPr lang="en-US" sz="2400" dirty="0" err="1" smtClean="0"/>
              <a:t>edgelets</a:t>
            </a:r>
            <a:r>
              <a:rPr lang="en-US" sz="2400" dirty="0" smtClean="0"/>
              <a:t>:</a:t>
            </a:r>
          </a:p>
          <a:p>
            <a:pPr marL="914400" lvl="1" indent="-514350">
              <a:buFont typeface="Arial" pitchFamily="34" charset="0"/>
              <a:buChar char="–"/>
              <a:defRPr/>
            </a:pPr>
            <a:r>
              <a:rPr lang="en-US" sz="2000" dirty="0" smtClean="0"/>
              <a:t>find connected components for edge pixels with directions in {d-1, d, d+1}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 smtClean="0"/>
              <a:t>Compute straightness and theta of </a:t>
            </a:r>
            <a:r>
              <a:rPr lang="en-US" sz="2400" dirty="0" err="1" smtClean="0"/>
              <a:t>edgelets</a:t>
            </a:r>
            <a:r>
              <a:rPr lang="en-US" sz="2400" dirty="0" smtClean="0"/>
              <a:t> using </a:t>
            </a:r>
            <a:r>
              <a:rPr lang="en-US" sz="2400" dirty="0" err="1" smtClean="0"/>
              <a:t>eig</a:t>
            </a:r>
            <a:r>
              <a:rPr lang="en-US" sz="2400" dirty="0" smtClean="0"/>
              <a:t> of </a:t>
            </a:r>
            <a:r>
              <a:rPr lang="en-US" sz="2400" dirty="0" err="1" smtClean="0"/>
              <a:t>x,y</a:t>
            </a:r>
            <a:r>
              <a:rPr lang="en-US" sz="2400" dirty="0" smtClean="0"/>
              <a:t>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moment matrix of their points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  <a:defRPr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400" dirty="0" smtClean="0"/>
              <a:t>Threshold on straightness, store segment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969856"/>
              </p:ext>
            </p:extLst>
          </p:nvPr>
        </p:nvGraphicFramePr>
        <p:xfrm>
          <a:off x="381000" y="5116961"/>
          <a:ext cx="390906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6" name="Equation" r:id="rId3" imgW="2895480" imgH="507960" progId="Equation.3">
                  <p:embed/>
                </p:oleObj>
              </mc:Choice>
              <mc:Fallback>
                <p:oleObj name="Equation" r:id="rId3" imgW="28954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116961"/>
                        <a:ext cx="390906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299669"/>
              </p:ext>
            </p:extLst>
          </p:nvPr>
        </p:nvGraphicFramePr>
        <p:xfrm>
          <a:off x="4587875" y="5269361"/>
          <a:ext cx="1252538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7" name="Equation" r:id="rId5" imgW="927000" imgH="203040" progId="Equation.3">
                  <p:embed/>
                </p:oleObj>
              </mc:Choice>
              <mc:Fallback>
                <p:oleObj name="Equation" r:id="rId5" imgW="9270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5269361"/>
                        <a:ext cx="1252538" cy="274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178144"/>
              </p:ext>
            </p:extLst>
          </p:nvPr>
        </p:nvGraphicFramePr>
        <p:xfrm>
          <a:off x="6553200" y="5451923"/>
          <a:ext cx="2024063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8" name="Equation" r:id="rId7" imgW="1498320" imgH="203040" progId="Equation.3">
                  <p:embed/>
                </p:oleObj>
              </mc:Choice>
              <mc:Fallback>
                <p:oleObj name="Equation" r:id="rId7" imgW="1498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5451923"/>
                        <a:ext cx="2024063" cy="274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467394"/>
              </p:ext>
            </p:extLst>
          </p:nvPr>
        </p:nvGraphicFramePr>
        <p:xfrm>
          <a:off x="6913563" y="5726561"/>
          <a:ext cx="114935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9" name="Equation" r:id="rId9" imgW="850680" imgH="215640" progId="Equation.3">
                  <p:embed/>
                </p:oleObj>
              </mc:Choice>
              <mc:Fallback>
                <p:oleObj name="Equation" r:id="rId9" imgW="8506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3563" y="5726561"/>
                        <a:ext cx="1149350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391400" y="4994723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Larger eigenvector</a:t>
            </a:r>
            <a:endParaRPr lang="en-US" sz="1200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7796600" y="5275323"/>
            <a:ext cx="180198" cy="761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5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Canny lines </a:t>
            </a:r>
            <a:r>
              <a:rPr lang="en-US" sz="4000" dirty="0" smtClean="0">
                <a:sym typeface="Wingdings" pitchFamily="2" charset="2"/>
              </a:rPr>
              <a:t></a:t>
            </a:r>
            <a:r>
              <a:rPr lang="en-US" sz="4000" dirty="0" smtClean="0"/>
              <a:t> … </a:t>
            </a:r>
            <a:r>
              <a:rPr lang="en-US" sz="4000" dirty="0" smtClean="0">
                <a:sym typeface="Wingdings" pitchFamily="2" charset="2"/>
              </a:rPr>
              <a:t></a:t>
            </a:r>
            <a:r>
              <a:rPr lang="en-US" sz="4000" dirty="0" smtClean="0"/>
              <a:t>straight edges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1066800"/>
            <a:ext cx="4140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81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6900" y="1238250"/>
            <a:ext cx="2344738" cy="226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itle 3"/>
          <p:cNvSpPr>
            <a:spLocks noGrp="1"/>
          </p:cNvSpPr>
          <p:nvPr>
            <p:ph type="title"/>
          </p:nvPr>
        </p:nvSpPr>
        <p:spPr>
          <a:xfrm>
            <a:off x="446088" y="-14288"/>
            <a:ext cx="8229600" cy="1143001"/>
          </a:xfrm>
        </p:spPr>
        <p:txBody>
          <a:bodyPr/>
          <a:lstStyle/>
          <a:p>
            <a:r>
              <a:rPr lang="en-US" sz="4000" smtClean="0"/>
              <a:t>Binary images</a:t>
            </a:r>
          </a:p>
        </p:txBody>
      </p:sp>
      <p:pic>
        <p:nvPicPr>
          <p:cNvPr id="54276" name="Picture 4" descr="rfcgw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400" y="1238250"/>
            <a:ext cx="1277938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15" descr="edges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088" y="3867150"/>
            <a:ext cx="25908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 descr="Slide42"/>
          <p:cNvPicPr>
            <a:picLocks noChangeAspect="1" noChangeArrowheads="1"/>
          </p:cNvPicPr>
          <p:nvPr/>
        </p:nvPicPr>
        <p:blipFill>
          <a:blip r:embed="rId6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48954" y="1402529"/>
            <a:ext cx="2336832" cy="20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9" name="Picture 4" descr="img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6550" y="1274763"/>
            <a:ext cx="21209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0" name="Picture 5" descr="img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27" t="7059" r="64227" b="65492"/>
          <a:stretch>
            <a:fillRect/>
          </a:stretch>
        </p:blipFill>
        <p:spPr bwMode="auto">
          <a:xfrm>
            <a:off x="7051675" y="4086225"/>
            <a:ext cx="1752600" cy="211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4281" name="Picture 4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8013" y="3794125"/>
            <a:ext cx="1828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2" name="Picture 5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9225" y="3794125"/>
            <a:ext cx="16065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Binary image analysis: basic steps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 the image into binary form </a:t>
            </a:r>
          </a:p>
          <a:p>
            <a:pPr lvl="1">
              <a:spcAft>
                <a:spcPts val="600"/>
              </a:spcAft>
            </a:pPr>
            <a:r>
              <a:rPr lang="en-US" sz="2400" dirty="0" err="1" smtClean="0">
                <a:ea typeface="+mn-ea"/>
                <a:cs typeface="+mn-cs"/>
              </a:rPr>
              <a:t>Thresholding</a:t>
            </a:r>
            <a:endParaRPr lang="en-US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800" dirty="0" smtClean="0"/>
              <a:t>Clean up the </a:t>
            </a:r>
            <a:r>
              <a:rPr lang="en-US" sz="2800" dirty="0" err="1" smtClean="0"/>
              <a:t>thresholded</a:t>
            </a:r>
            <a:r>
              <a:rPr lang="en-US" sz="2800" dirty="0" smtClean="0"/>
              <a:t> image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Morphological operators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Extract separate blobs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ea typeface="+mn-ea"/>
                <a:cs typeface="+mn-cs"/>
              </a:rPr>
              <a:t>Connected components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Describe the blobs with region properties</a:t>
            </a:r>
            <a:endParaRPr lang="en-US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67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Origin of Edges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25061"/>
            <a:ext cx="7772400" cy="5124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Edges are caused by a variety of factors</a:t>
            </a: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1588" y="92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96435" y="1421199"/>
            <a:ext cx="8342773" cy="4104341"/>
            <a:chOff x="2667000" y="1447800"/>
            <a:chExt cx="5808355" cy="2857500"/>
          </a:xfrm>
        </p:grpSpPr>
        <p:graphicFrame>
          <p:nvGraphicFramePr>
            <p:cNvPr id="3074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1075023"/>
                </p:ext>
              </p:extLst>
            </p:nvPr>
          </p:nvGraphicFramePr>
          <p:xfrm>
            <a:off x="2667000" y="1447800"/>
            <a:ext cx="2990850" cy="285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2" name="Photo Editor Photo" r:id="rId4" imgW="2991268" imgH="2857899" progId="">
                    <p:embed/>
                  </p:oleObj>
                </mc:Choice>
                <mc:Fallback>
                  <p:oleObj name="Photo Editor Photo" r:id="rId4" imgW="2991268" imgH="285789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000" y="1447800"/>
                          <a:ext cx="2990850" cy="2857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8" name="Text Box 6"/>
            <p:cNvSpPr txBox="1">
              <a:spLocks noChangeArrowheads="1"/>
            </p:cNvSpPr>
            <p:nvPr/>
          </p:nvSpPr>
          <p:spPr bwMode="auto">
            <a:xfrm>
              <a:off x="5638800" y="2330450"/>
              <a:ext cx="1977353" cy="350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depth discontinuity</a:t>
              </a:r>
            </a:p>
          </p:txBody>
        </p:sp>
        <p:sp>
          <p:nvSpPr>
            <p:cNvPr id="3079" name="Text Box 7"/>
            <p:cNvSpPr txBox="1">
              <a:spLocks noChangeArrowheads="1"/>
            </p:cNvSpPr>
            <p:nvPr/>
          </p:nvSpPr>
          <p:spPr bwMode="auto">
            <a:xfrm>
              <a:off x="5638800" y="2971800"/>
              <a:ext cx="2635043" cy="350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surface color discontinuity</a:t>
              </a:r>
            </a:p>
          </p:txBody>
        </p:sp>
        <p:sp>
          <p:nvSpPr>
            <p:cNvPr id="3080" name="Text Box 8"/>
            <p:cNvSpPr txBox="1">
              <a:spLocks noChangeArrowheads="1"/>
            </p:cNvSpPr>
            <p:nvPr/>
          </p:nvSpPr>
          <p:spPr bwMode="auto">
            <a:xfrm>
              <a:off x="5638800" y="3625850"/>
              <a:ext cx="2548110" cy="350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illumination discontinuity</a:t>
              </a:r>
            </a:p>
          </p:txBody>
        </p:sp>
        <p:sp>
          <p:nvSpPr>
            <p:cNvPr id="3081" name="Text Box 9"/>
            <p:cNvSpPr txBox="1">
              <a:spLocks noChangeArrowheads="1"/>
            </p:cNvSpPr>
            <p:nvPr/>
          </p:nvSpPr>
          <p:spPr bwMode="auto">
            <a:xfrm>
              <a:off x="5638800" y="1676400"/>
              <a:ext cx="2836555" cy="350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surface normal discontinuity</a:t>
              </a:r>
            </a:p>
          </p:txBody>
        </p:sp>
      </p:grpSp>
      <p:sp>
        <p:nvSpPr>
          <p:cNvPr id="3082" name="Text Box 12"/>
          <p:cNvSpPr txBox="1">
            <a:spLocks noChangeArrowheads="1"/>
          </p:cNvSpPr>
          <p:nvPr/>
        </p:nvSpPr>
        <p:spPr bwMode="auto">
          <a:xfrm>
            <a:off x="7239000" y="6477000"/>
            <a:ext cx="18415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Source: Steve Seitz</a:t>
            </a:r>
          </a:p>
        </p:txBody>
      </p:sp>
    </p:spTree>
    <p:extLst>
      <p:ext uri="{BB962C8B-B14F-4D97-AF65-F5344CB8AC3E}">
        <p14:creationId xmlns:p14="http://schemas.microsoft.com/office/powerpoint/2010/main" val="1323202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Binary images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274763"/>
            <a:ext cx="8229600" cy="4525962"/>
          </a:xfrm>
        </p:spPr>
        <p:txBody>
          <a:bodyPr/>
          <a:lstStyle/>
          <a:p>
            <a:pPr eaLnBrk="1" hangingPunct="1"/>
            <a:r>
              <a:rPr lang="en-US" dirty="0" smtClean="0"/>
              <a:t>Two pixel values</a:t>
            </a:r>
          </a:p>
          <a:p>
            <a:pPr lvl="1" eaLnBrk="1" hangingPunct="1"/>
            <a:r>
              <a:rPr lang="en-US" dirty="0" smtClean="0"/>
              <a:t>Foreground and background</a:t>
            </a:r>
          </a:p>
          <a:p>
            <a:pPr lvl="1" eaLnBrk="1" hangingPunct="1"/>
            <a:r>
              <a:rPr lang="en-US" dirty="0" smtClean="0"/>
              <a:t>Mark region(s) of interest</a:t>
            </a:r>
          </a:p>
        </p:txBody>
      </p:sp>
      <p:pic>
        <p:nvPicPr>
          <p:cNvPr id="55300" name="Picture 1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2275" y="3355975"/>
            <a:ext cx="2905125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1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6300" y="3282950"/>
            <a:ext cx="2405063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6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Thresholding</a:t>
            </a:r>
            <a:endParaRPr lang="en-US" sz="4000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36257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dirty="0" smtClean="0"/>
              <a:t>Grayscale -&gt; binary mask</a:t>
            </a:r>
          </a:p>
          <a:p>
            <a:pPr eaLnBrk="1" hangingPunct="1"/>
            <a:r>
              <a:rPr lang="en-US" sz="2800" dirty="0" smtClean="0"/>
              <a:t>Useful if object of interest’s intensity distribution is distinct from background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>
                <a:hlinkClick r:id="rId3"/>
              </a:rPr>
              <a:t>Example</a:t>
            </a:r>
            <a:r>
              <a:rPr lang="en-US" sz="1800" dirty="0" smtClean="0"/>
              <a:t> http://homepages.inf.ed.ac.uk/rbf/CVonline/LOCAL_COPIES/FITZGIBBON/simplebinary.html</a:t>
            </a:r>
          </a:p>
          <a:p>
            <a:pPr eaLnBrk="1" hangingPunct="1"/>
            <a:endParaRPr lang="en-US" sz="1800" dirty="0" smtClean="0"/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733800"/>
            <a:ext cx="5181600" cy="976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724400"/>
            <a:ext cx="4724400" cy="10096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127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2667000"/>
            <a:ext cx="4572000" cy="1006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4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dirty="0" err="1" smtClean="0"/>
              <a:t>Thresholding</a:t>
            </a:r>
            <a:endParaRPr lang="en-US" sz="4000" dirty="0" smtClean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dirty="0" smtClean="0"/>
              <a:t>Given a grayscale image or an intermediate matrix </a:t>
            </a:r>
            <a:br>
              <a:rPr lang="en-US" sz="2400" dirty="0" smtClean="0"/>
            </a:br>
            <a:r>
              <a:rPr lang="en-US" sz="2400" dirty="0" smtClean="0">
                <a:sym typeface="Wingdings" pitchFamily="2" charset="2"/>
              </a:rPr>
              <a:t> threshold to create a binary output.</a:t>
            </a:r>
            <a:endParaRPr lang="en-US" sz="2400" dirty="0" smtClean="0"/>
          </a:p>
        </p:txBody>
      </p:sp>
      <p:pic>
        <p:nvPicPr>
          <p:cNvPr id="4" name="Picture 5" descr="canny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2388" y="2949575"/>
            <a:ext cx="247015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2949575"/>
            <a:ext cx="2482850" cy="248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030288" y="5432425"/>
            <a:ext cx="31035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Gradient magnitude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024313" y="4191000"/>
            <a:ext cx="803275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3256" name="TextBox 10"/>
          <p:cNvSpPr txBox="1">
            <a:spLocks noChangeArrowheads="1"/>
          </p:cNvSpPr>
          <p:nvPr/>
        </p:nvSpPr>
        <p:spPr bwMode="auto">
          <a:xfrm>
            <a:off x="1760538" y="5948363"/>
            <a:ext cx="55499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pixels where gradient is strong.</a:t>
            </a:r>
          </a:p>
        </p:txBody>
      </p:sp>
      <p:sp>
        <p:nvSpPr>
          <p:cNvPr id="53257" name="TextBox 11"/>
          <p:cNvSpPr txBox="1">
            <a:spLocks noChangeArrowheads="1"/>
          </p:cNvSpPr>
          <p:nvPr/>
        </p:nvSpPr>
        <p:spPr bwMode="auto">
          <a:xfrm>
            <a:off x="4681538" y="5473700"/>
            <a:ext cx="36877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fg_pix = find(gradient_mag &gt; t);</a:t>
            </a:r>
          </a:p>
        </p:txBody>
      </p:sp>
      <p:sp>
        <p:nvSpPr>
          <p:cNvPr id="53258" name="TextBox 12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edge detection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5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44450" y="2547938"/>
            <a:ext cx="8982075" cy="2667000"/>
            <a:chOff x="446031" y="2771766"/>
            <a:chExt cx="9347328" cy="2774988"/>
          </a:xfrm>
        </p:grpSpPr>
        <p:sp>
          <p:nvSpPr>
            <p:cNvPr id="57354" name="TextBox 11"/>
            <p:cNvSpPr txBox="1">
              <a:spLocks noChangeArrowheads="1"/>
            </p:cNvSpPr>
            <p:nvPr/>
          </p:nvSpPr>
          <p:spPr bwMode="auto">
            <a:xfrm>
              <a:off x="6507189" y="3830643"/>
              <a:ext cx="1058877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=</a:t>
              </a:r>
            </a:p>
          </p:txBody>
        </p:sp>
        <p:pic>
          <p:nvPicPr>
            <p:cNvPr id="57355" name="Picture 13" descr="tree_im2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326" y="3078189"/>
              <a:ext cx="2628936" cy="1971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56" name="Picture 14" descr="tree_im1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286" y="3063870"/>
              <a:ext cx="2628936" cy="1971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7" name="TextBox 15"/>
            <p:cNvSpPr txBox="1">
              <a:spLocks noChangeArrowheads="1"/>
            </p:cNvSpPr>
            <p:nvPr/>
          </p:nvSpPr>
          <p:spPr bwMode="auto">
            <a:xfrm>
              <a:off x="3395709" y="3721104"/>
              <a:ext cx="1058877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</a:t>
              </a:r>
            </a:p>
          </p:txBody>
        </p:sp>
        <p:pic>
          <p:nvPicPr>
            <p:cNvPr id="57358" name="Picture 18" descr="tree_diff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8832" y="3063870"/>
              <a:ext cx="2884527" cy="201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9" name="Rectangle 19"/>
            <p:cNvSpPr>
              <a:spLocks noChangeArrowheads="1"/>
            </p:cNvSpPr>
            <p:nvPr/>
          </p:nvSpPr>
          <p:spPr bwMode="auto">
            <a:xfrm>
              <a:off x="555570" y="2917818"/>
              <a:ext cx="5951619" cy="2336832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7360" name="Rectangle 20"/>
            <p:cNvSpPr>
              <a:spLocks noChangeArrowheads="1"/>
            </p:cNvSpPr>
            <p:nvPr/>
          </p:nvSpPr>
          <p:spPr bwMode="auto">
            <a:xfrm>
              <a:off x="446031" y="5145111"/>
              <a:ext cx="6134183" cy="40164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7361" name="Rectangle 21"/>
            <p:cNvSpPr>
              <a:spLocks noChangeArrowheads="1"/>
            </p:cNvSpPr>
            <p:nvPr/>
          </p:nvSpPr>
          <p:spPr bwMode="auto">
            <a:xfrm>
              <a:off x="446032" y="2771766"/>
              <a:ext cx="6134183" cy="219078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57347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smtClean="0"/>
              <a:t>Thresholding</a:t>
            </a:r>
          </a:p>
        </p:txBody>
      </p:sp>
      <p:sp>
        <p:nvSpPr>
          <p:cNvPr id="57348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dirty="0" smtClean="0"/>
              <a:t>Given a grayscale image or an intermediate matrix </a:t>
            </a:r>
            <a:br>
              <a:rPr lang="en-US" sz="2400" dirty="0" smtClean="0"/>
            </a:br>
            <a:r>
              <a:rPr lang="en-US" sz="2400" dirty="0" smtClean="0">
                <a:sym typeface="Wingdings" pitchFamily="2" charset="2"/>
              </a:rPr>
              <a:t> threshold to create a binary output.</a:t>
            </a:r>
            <a:endParaRPr lang="en-US" sz="2400" dirty="0" smtClean="0"/>
          </a:p>
        </p:txBody>
      </p:sp>
      <p:sp>
        <p:nvSpPr>
          <p:cNvPr id="57349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background subtraction</a:t>
            </a:r>
          </a:p>
        </p:txBody>
      </p:sp>
      <p:pic>
        <p:nvPicPr>
          <p:cNvPr id="24" name="Picture 23" descr="tree_diff_thresh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0150" y="4878388"/>
            <a:ext cx="2746375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Down Arrow 24"/>
          <p:cNvSpPr>
            <a:spLocks noChangeArrowheads="1"/>
          </p:cNvSpPr>
          <p:nvPr/>
        </p:nvSpPr>
        <p:spPr bwMode="auto">
          <a:xfrm>
            <a:off x="7529513" y="4670425"/>
            <a:ext cx="365125" cy="58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7352" name="TextBox 25"/>
          <p:cNvSpPr txBox="1">
            <a:spLocks noChangeArrowheads="1"/>
          </p:cNvSpPr>
          <p:nvPr/>
        </p:nvSpPr>
        <p:spPr bwMode="auto">
          <a:xfrm>
            <a:off x="409575" y="5108575"/>
            <a:ext cx="5257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pixels that differ significantly from the “empty” background.</a:t>
            </a:r>
          </a:p>
        </p:txBody>
      </p:sp>
      <p:sp>
        <p:nvSpPr>
          <p:cNvPr id="54281" name="TextBox 26"/>
          <p:cNvSpPr txBox="1">
            <a:spLocks noChangeArrowheads="1"/>
          </p:cNvSpPr>
          <p:nvPr/>
        </p:nvSpPr>
        <p:spPr bwMode="auto">
          <a:xfrm>
            <a:off x="3440113" y="6532563"/>
            <a:ext cx="36877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fg_pix = find(diff &gt; t);</a:t>
            </a:r>
          </a:p>
        </p:txBody>
      </p: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47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428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smtClean="0"/>
              <a:t>Thresholding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dirty="0" smtClean="0"/>
              <a:t>Given a grayscale image or an intermediate matrix </a:t>
            </a:r>
            <a:br>
              <a:rPr lang="en-US" sz="2400" dirty="0" smtClean="0"/>
            </a:br>
            <a:r>
              <a:rPr lang="en-US" sz="2400" dirty="0" smtClean="0">
                <a:sym typeface="Wingdings" pitchFamily="2" charset="2"/>
              </a:rPr>
              <a:t> threshold to create a binary output.</a:t>
            </a:r>
            <a:endParaRPr lang="en-US" sz="2400" dirty="0" smtClean="0"/>
          </a:p>
        </p:txBody>
      </p:sp>
      <p:sp>
        <p:nvSpPr>
          <p:cNvPr id="58372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intensity-based detection</a:t>
            </a:r>
          </a:p>
        </p:txBody>
      </p:sp>
      <p:pic>
        <p:nvPicPr>
          <p:cNvPr id="58373" name="Picture 16" descr="door_mask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2250" y="2881313"/>
            <a:ext cx="3030538" cy="234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17" descr="doors_gray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313" y="2917825"/>
            <a:ext cx="2982912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4316413" y="3976688"/>
            <a:ext cx="80327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8376" name="TextBox 25"/>
          <p:cNvSpPr txBox="1">
            <a:spLocks noChangeArrowheads="1"/>
          </p:cNvSpPr>
          <p:nvPr/>
        </p:nvSpPr>
        <p:spPr bwMode="auto">
          <a:xfrm>
            <a:off x="2855913" y="5546725"/>
            <a:ext cx="52578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dark pixels</a:t>
            </a:r>
          </a:p>
        </p:txBody>
      </p:sp>
      <p:sp>
        <p:nvSpPr>
          <p:cNvPr id="58377" name="TextBox 26"/>
          <p:cNvSpPr txBox="1">
            <a:spLocks noChangeArrowheads="1"/>
          </p:cNvSpPr>
          <p:nvPr/>
        </p:nvSpPr>
        <p:spPr bwMode="auto">
          <a:xfrm>
            <a:off x="5119688" y="5218113"/>
            <a:ext cx="36877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fg_pix = find(im &lt; 65);</a:t>
            </a: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92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smtClean="0"/>
              <a:t>Thresholding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dirty="0" smtClean="0"/>
              <a:t>Given a grayscale image or an intermediate matrix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sym typeface="Wingdings" pitchFamily="2" charset="2"/>
              </a:rPr>
              <a:t> threshold to create a binary output.</a:t>
            </a:r>
            <a:endParaRPr lang="en-US" sz="2400" dirty="0" smtClean="0"/>
          </a:p>
        </p:txBody>
      </p:sp>
      <p:sp>
        <p:nvSpPr>
          <p:cNvPr id="59396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color-based detection</a:t>
            </a:r>
          </a:p>
        </p:txBody>
      </p: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4316413" y="3976688"/>
            <a:ext cx="80327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9398" name="TextBox 25"/>
          <p:cNvSpPr txBox="1">
            <a:spLocks noChangeArrowheads="1"/>
          </p:cNvSpPr>
          <p:nvPr/>
        </p:nvSpPr>
        <p:spPr bwMode="auto">
          <a:xfrm>
            <a:off x="1797050" y="5984875"/>
            <a:ext cx="657225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pixels within a certain hue range.</a:t>
            </a:r>
          </a:p>
        </p:txBody>
      </p:sp>
      <p:pic>
        <p:nvPicPr>
          <p:cNvPr id="59399" name="Picture 8" descr="beatles_mask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6200" y="2881313"/>
            <a:ext cx="3419475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0" name="Picture 10" descr="beatles3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725" y="2917825"/>
            <a:ext cx="3262313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01" name="TextBox 11"/>
          <p:cNvSpPr txBox="1">
            <a:spLocks noChangeArrowheads="1"/>
          </p:cNvSpPr>
          <p:nvPr/>
        </p:nvSpPr>
        <p:spPr bwMode="auto">
          <a:xfrm>
            <a:off x="5083175" y="5510213"/>
            <a:ext cx="42354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fg_pix = find(hue &gt; t1 &amp; hue &lt; t2);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334000" y="5029200"/>
            <a:ext cx="457200" cy="381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63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A nice case: bimodal intensity histograms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191000"/>
            <a:ext cx="5181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553200" y="2286000"/>
            <a:ext cx="2057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Ideal histogram, light object on dark background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705600" y="4724400"/>
            <a:ext cx="2057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Actual observed histogram with noise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447800" y="6400800"/>
            <a:ext cx="6781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Images: http://homepages.inf.ed.ac.uk/rbf/CVonline/LOCAL_COPIES/OWENS/LECT2/node3.html</a:t>
            </a:r>
          </a:p>
        </p:txBody>
      </p:sp>
    </p:spTree>
    <p:extLst>
      <p:ext uri="{BB962C8B-B14F-4D97-AF65-F5344CB8AC3E}">
        <p14:creationId xmlns:p14="http://schemas.microsoft.com/office/powerpoint/2010/main" val="170731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Not so nice cases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2667000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0" y="6507163"/>
            <a:ext cx="2590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Shapiro </a:t>
            </a: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and Stockman</a:t>
            </a:r>
          </a:p>
        </p:txBody>
      </p:sp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2209800"/>
            <a:ext cx="3048000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0" y="2082800"/>
            <a:ext cx="2514600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27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5611813" cy="4525963"/>
          </a:xfrm>
        </p:spPr>
        <p:txBody>
          <a:bodyPr/>
          <a:lstStyle/>
          <a:p>
            <a:r>
              <a:rPr lang="en-US" sz="2800" dirty="0" smtClean="0"/>
              <a:t>What to do with “noisy” binary outputs?</a:t>
            </a:r>
          </a:p>
          <a:p>
            <a:pPr lvl="1"/>
            <a:r>
              <a:rPr lang="en-US" sz="2400" dirty="0" smtClean="0"/>
              <a:t>Holes</a:t>
            </a:r>
          </a:p>
          <a:p>
            <a:pPr lvl="1"/>
            <a:r>
              <a:rPr lang="en-US" sz="2400" dirty="0" smtClean="0"/>
              <a:t>Extra small fragments</a:t>
            </a:r>
          </a:p>
          <a:p>
            <a:endParaRPr lang="en-US" sz="2800" dirty="0" smtClean="0"/>
          </a:p>
          <a:p>
            <a:r>
              <a:rPr lang="en-US" sz="2800" dirty="0" smtClean="0"/>
              <a:t>How to demarcate multiple regions of interest? </a:t>
            </a:r>
          </a:p>
          <a:p>
            <a:pPr lvl="1"/>
            <a:r>
              <a:rPr lang="en-US" sz="2400" dirty="0" smtClean="0"/>
              <a:t>Count objects</a:t>
            </a:r>
          </a:p>
          <a:p>
            <a:pPr lvl="1"/>
            <a:r>
              <a:rPr lang="en-US" sz="2400" dirty="0" smtClean="0"/>
              <a:t>Compute further features per object</a:t>
            </a:r>
          </a:p>
          <a:p>
            <a:pPr>
              <a:buFontTx/>
              <a:buNone/>
            </a:pPr>
            <a:endParaRPr lang="en-US" sz="2800" dirty="0" smtClean="0"/>
          </a:p>
        </p:txBody>
      </p:sp>
      <p:pic>
        <p:nvPicPr>
          <p:cNvPr id="4" name="Picture 3" descr="beatles_mask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886200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464300" y="4105275"/>
            <a:ext cx="693738" cy="803275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616700" y="4835525"/>
            <a:ext cx="693738" cy="803275"/>
          </a:xfrm>
          <a:prstGeom prst="ellipse">
            <a:avLst/>
          </a:prstGeom>
          <a:noFill/>
          <a:ln w="38100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158038" y="3813175"/>
            <a:ext cx="693737" cy="8032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851775" y="4141788"/>
            <a:ext cx="693738" cy="803275"/>
          </a:xfrm>
          <a:prstGeom prst="ellipse">
            <a:avLst/>
          </a:prstGeom>
          <a:noFill/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9" name="Picture 8" descr="beatles_mask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463675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6482557" y="3015456"/>
            <a:ext cx="730250" cy="4016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6200000" flipV="1">
            <a:off x="7011988" y="2522537"/>
            <a:ext cx="1277938" cy="76676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 flipH="1" flipV="1">
            <a:off x="6300788" y="2868612"/>
            <a:ext cx="1022350" cy="4032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6200000" flipV="1">
            <a:off x="8235951" y="2651125"/>
            <a:ext cx="766762" cy="3635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65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Morphological operators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Change the shape of the foreground regions via intersection/union operations between a scanning </a:t>
            </a:r>
            <a:r>
              <a:rPr lang="en-US" sz="2800" b="1" dirty="0" smtClean="0">
                <a:solidFill>
                  <a:srgbClr val="FF0000"/>
                </a:solidFill>
              </a:rPr>
              <a:t>structuring element </a:t>
            </a:r>
            <a:r>
              <a:rPr lang="en-US" sz="2800" dirty="0" smtClean="0"/>
              <a:t>and binary image.</a:t>
            </a:r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sz="2800" dirty="0" smtClean="0"/>
              <a:t>Useful to clean up result from </a:t>
            </a:r>
            <a:r>
              <a:rPr lang="en-US" sz="2800" dirty="0" err="1" smtClean="0"/>
              <a:t>thresholding</a:t>
            </a:r>
            <a:endParaRPr lang="en-US" sz="2800" dirty="0" smtClean="0"/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sz="2800" dirty="0" smtClean="0"/>
              <a:t>Basic operators are:</a:t>
            </a:r>
          </a:p>
          <a:p>
            <a:pPr lvl="1" eaLnBrk="1" hangingPunct="1"/>
            <a:r>
              <a:rPr lang="en-US" dirty="0" smtClean="0"/>
              <a:t>Dilation</a:t>
            </a:r>
          </a:p>
          <a:p>
            <a:pPr lvl="1" eaLnBrk="1" hangingPunct="1"/>
            <a:r>
              <a:rPr lang="en-US" dirty="0" smtClean="0"/>
              <a:t>Erosion</a:t>
            </a:r>
          </a:p>
          <a:p>
            <a:pPr eaLnBrk="1" hangingPunct="1"/>
            <a:endParaRPr lang="en-US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28650" y="75674"/>
            <a:ext cx="7886700" cy="914401"/>
          </a:xfrm>
        </p:spPr>
        <p:txBody>
          <a:bodyPr>
            <a:normAutofit/>
          </a:bodyPr>
          <a:lstStyle/>
          <a:p>
            <a:r>
              <a:rPr lang="en-US" dirty="0" err="1" smtClean="0"/>
              <a:t>Closeup</a:t>
            </a:r>
            <a:r>
              <a:rPr lang="en-US" dirty="0" smtClean="0"/>
              <a:t> of edges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2292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41163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27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Dilation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Expands connected components</a:t>
            </a:r>
          </a:p>
          <a:p>
            <a:pPr eaLnBrk="1" hangingPunct="1"/>
            <a:r>
              <a:rPr lang="en-US" sz="2800" dirty="0" smtClean="0"/>
              <a:t>Grow features</a:t>
            </a:r>
          </a:p>
          <a:p>
            <a:pPr eaLnBrk="1" hangingPunct="1"/>
            <a:r>
              <a:rPr lang="en-US" sz="2800" dirty="0" smtClean="0"/>
              <a:t>Fill holes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20750" y="2917825"/>
            <a:ext cx="7302500" cy="3214688"/>
            <a:chOff x="920750" y="2917825"/>
            <a:chExt cx="7302500" cy="3214688"/>
          </a:xfrm>
        </p:grpSpPr>
        <p:sp>
          <p:nvSpPr>
            <p:cNvPr id="69636" name="Text Box 5"/>
            <p:cNvSpPr txBox="1">
              <a:spLocks noChangeArrowheads="1"/>
            </p:cNvSpPr>
            <p:nvPr/>
          </p:nvSpPr>
          <p:spPr bwMode="auto">
            <a:xfrm>
              <a:off x="1797050" y="5765800"/>
              <a:ext cx="2133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Before dilation</a:t>
              </a:r>
            </a:p>
          </p:txBody>
        </p:sp>
        <p:sp>
          <p:nvSpPr>
            <p:cNvPr id="69637" name="Text Box 6"/>
            <p:cNvSpPr txBox="1">
              <a:spLocks noChangeArrowheads="1"/>
            </p:cNvSpPr>
            <p:nvPr/>
          </p:nvSpPr>
          <p:spPr bwMode="auto">
            <a:xfrm>
              <a:off x="5791200" y="5761038"/>
              <a:ext cx="21336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After dilation</a:t>
              </a:r>
            </a:p>
          </p:txBody>
        </p:sp>
        <p:pic>
          <p:nvPicPr>
            <p:cNvPr id="69638" name="Picture 10" descr="beatles_eroded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750" y="2917825"/>
              <a:ext cx="3505200" cy="2782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639" name="Picture 8" descr="beatles_dilated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5025" y="2933700"/>
              <a:ext cx="3578225" cy="280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01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Erosion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201738"/>
            <a:ext cx="8229600" cy="189865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Erode connected components</a:t>
            </a:r>
          </a:p>
          <a:p>
            <a:pPr eaLnBrk="1" hangingPunct="1"/>
            <a:r>
              <a:rPr lang="en-US" sz="2800" dirty="0" smtClean="0"/>
              <a:t>Shrink features</a:t>
            </a:r>
          </a:p>
          <a:p>
            <a:pPr eaLnBrk="1" hangingPunct="1"/>
            <a:r>
              <a:rPr lang="en-US" sz="2800" dirty="0" smtClean="0"/>
              <a:t>Remove bridges, branches, noise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47725" y="2771775"/>
            <a:ext cx="8101013" cy="3424238"/>
            <a:chOff x="847725" y="2771775"/>
            <a:chExt cx="8101013" cy="3424238"/>
          </a:xfrm>
        </p:grpSpPr>
        <p:pic>
          <p:nvPicPr>
            <p:cNvPr id="70658" name="Picture 20" descr="beatles_eroded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9900" y="2771775"/>
              <a:ext cx="4668838" cy="3386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661" name="Text Box 6"/>
            <p:cNvSpPr txBox="1">
              <a:spLocks noChangeArrowheads="1"/>
            </p:cNvSpPr>
            <p:nvPr/>
          </p:nvSpPr>
          <p:spPr bwMode="auto">
            <a:xfrm>
              <a:off x="1833563" y="5829300"/>
              <a:ext cx="2133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Before erosion</a:t>
              </a:r>
            </a:p>
          </p:txBody>
        </p:sp>
        <p:sp>
          <p:nvSpPr>
            <p:cNvPr id="70662" name="Text Box 7"/>
            <p:cNvSpPr txBox="1">
              <a:spLocks noChangeArrowheads="1"/>
            </p:cNvSpPr>
            <p:nvPr/>
          </p:nvSpPr>
          <p:spPr bwMode="auto">
            <a:xfrm>
              <a:off x="5813425" y="5829300"/>
              <a:ext cx="21336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After erosion</a:t>
              </a:r>
            </a:p>
          </p:txBody>
        </p:sp>
        <p:pic>
          <p:nvPicPr>
            <p:cNvPr id="70663" name="Picture 19" descr="maskout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25" y="2906713"/>
              <a:ext cx="3719513" cy="2928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3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Structuring elements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113" y="1274763"/>
            <a:ext cx="8229600" cy="4525962"/>
          </a:xfrm>
        </p:spPr>
        <p:txBody>
          <a:bodyPr/>
          <a:lstStyle/>
          <a:p>
            <a:pPr eaLnBrk="1" hangingPunct="1"/>
            <a:r>
              <a:rPr lang="en-US" sz="2800" b="1" smtClean="0"/>
              <a:t>Masks</a:t>
            </a:r>
            <a:r>
              <a:rPr lang="en-US" sz="2800" smtClean="0"/>
              <a:t> of varying shapes and sizes used to perform morphology, for example:</a:t>
            </a:r>
          </a:p>
          <a:p>
            <a:pPr eaLnBrk="1" hangingPunct="1"/>
            <a:endParaRPr lang="en-US" sz="2800" smtClean="0"/>
          </a:p>
          <a:p>
            <a:pPr eaLnBrk="1" hangingPunct="1"/>
            <a:endParaRPr lang="en-US" sz="2800" smtClean="0"/>
          </a:p>
          <a:p>
            <a:pPr eaLnBrk="1" hangingPunct="1"/>
            <a:endParaRPr lang="en-US" sz="2800" smtClean="0"/>
          </a:p>
          <a:p>
            <a:pPr eaLnBrk="1" hangingPunct="1"/>
            <a:r>
              <a:rPr lang="en-US" sz="2800" smtClean="0"/>
              <a:t>Scan mask across foreground pixels to transform the binary image</a:t>
            </a:r>
          </a:p>
          <a:p>
            <a:pPr eaLnBrk="1" hangingPunct="1"/>
            <a:endParaRPr lang="en-US" sz="2800" smtClean="0"/>
          </a:p>
          <a:p>
            <a:pPr eaLnBrk="1" hangingPunct="1">
              <a:buFontTx/>
              <a:buNone/>
            </a:pPr>
            <a:r>
              <a:rPr lang="en-US" sz="1800" b="1" smtClean="0"/>
              <a:t>&gt;&gt; </a:t>
            </a:r>
            <a:r>
              <a:rPr lang="en-US" sz="1800" b="1" smtClean="0">
                <a:latin typeface="Courier New" pitchFamily="49" charset="0"/>
                <a:cs typeface="Courier New" pitchFamily="49" charset="0"/>
              </a:rPr>
              <a:t>help strel</a:t>
            </a: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1963" y="2552700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438" y="2552700"/>
            <a:ext cx="906462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462463" y="2443163"/>
            <a:ext cx="2446337" cy="912812"/>
            <a:chOff x="4462146" y="2443149"/>
            <a:chExt cx="2446686" cy="912825"/>
          </a:xfrm>
        </p:grpSpPr>
        <p:sp>
          <p:nvSpPr>
            <p:cNvPr id="6" name="Rectangle 5"/>
            <p:cNvSpPr/>
            <p:nvPr/>
          </p:nvSpPr>
          <p:spPr bwMode="auto">
            <a:xfrm>
              <a:off x="4462146" y="2881305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644734" y="2881305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827323" y="2881305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009911" y="2881305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192500" y="2881305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375088" y="2881305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178478" y="2808279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361067" y="280827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543655" y="2808279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178478" y="262571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361067" y="2625714"/>
              <a:ext cx="182588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543655" y="262571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178478" y="299084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361067" y="2990844"/>
              <a:ext cx="182588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543655" y="299084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6726244" y="280827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995890" y="280827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361067" y="244314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361067" y="317340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9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2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Dilation vs. Erosion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8" y="1347788"/>
            <a:ext cx="78867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dirty="0" smtClean="0"/>
              <a:t>At each position: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dirty="0" smtClean="0"/>
              <a:t>Dilation</a:t>
            </a:r>
            <a:r>
              <a:rPr lang="en-US" sz="2800" dirty="0" smtClean="0"/>
              <a:t>: if current pixel is foreground, OR the structuring element with the input image.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581775"/>
            <a:ext cx="26670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00"/>
                </a:solidFill>
                <a:latin typeface="Calibri" pitchFamily="34" charset="0"/>
              </a:rPr>
              <a:t>Slide credit:</a:t>
            </a:r>
            <a:r>
              <a:rPr lang="en-US" sz="1200" b="0" dirty="0" smtClean="0">
                <a:solidFill>
                  <a:srgbClr val="000000"/>
                </a:solidFill>
                <a:latin typeface="Calibri" pitchFamily="34" charset="0"/>
              </a:rPr>
              <a:t> Kristen </a:t>
            </a:r>
            <a:r>
              <a:rPr lang="en-US" sz="1200" b="0" dirty="0" err="1" smtClean="0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00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61795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75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375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180049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</a:t>
            </a:r>
            <a:endParaRPr lang="en-US" sz="2400" b="1" kern="1200" dirty="0" smtClean="0">
              <a:solidFill>
                <a:srgbClr val="333399"/>
              </a:solidFill>
              <a:latin typeface="Times New Roman" pitchFamily="18" charset="0"/>
              <a:ea typeface="+mn-ea"/>
              <a:cs typeface="+mn-cs"/>
            </a:endParaRP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 smtClean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Element</a:t>
            </a:r>
            <a:endParaRPr lang="en-US" sz="2400" b="1" kern="1200" dirty="0">
              <a:solidFill>
                <a:srgbClr val="333399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61821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78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sp>
        <p:nvSpPr>
          <p:cNvPr id="73782" name="Rectangle 55"/>
          <p:cNvSpPr>
            <a:spLocks noChangeArrowheads="1"/>
          </p:cNvSpPr>
          <p:nvPr/>
        </p:nvSpPr>
        <p:spPr bwMode="auto">
          <a:xfrm>
            <a:off x="35814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3" name="Rectangle 56"/>
          <p:cNvSpPr>
            <a:spLocks noChangeArrowheads="1"/>
          </p:cNvSpPr>
          <p:nvPr/>
        </p:nvSpPr>
        <p:spPr bwMode="auto">
          <a:xfrm>
            <a:off x="29718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4" name="Rectangle 57"/>
          <p:cNvSpPr>
            <a:spLocks noChangeArrowheads="1"/>
          </p:cNvSpPr>
          <p:nvPr/>
        </p:nvSpPr>
        <p:spPr bwMode="auto">
          <a:xfrm>
            <a:off x="23622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5" name="Line 58"/>
          <p:cNvSpPr>
            <a:spLocks noChangeShapeType="1"/>
          </p:cNvSpPr>
          <p:nvPr/>
        </p:nvSpPr>
        <p:spPr bwMode="auto">
          <a:xfrm>
            <a:off x="2362200" y="3225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6" name="Line 59"/>
          <p:cNvSpPr>
            <a:spLocks noChangeShapeType="1"/>
          </p:cNvSpPr>
          <p:nvPr/>
        </p:nvSpPr>
        <p:spPr bwMode="auto">
          <a:xfrm>
            <a:off x="2362200" y="3810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7" name="Line 60"/>
          <p:cNvSpPr>
            <a:spLocks noChangeShapeType="1"/>
          </p:cNvSpPr>
          <p:nvPr/>
        </p:nvSpPr>
        <p:spPr bwMode="auto">
          <a:xfrm>
            <a:off x="23622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8" name="Line 61"/>
          <p:cNvSpPr>
            <a:spLocks noChangeShapeType="1"/>
          </p:cNvSpPr>
          <p:nvPr/>
        </p:nvSpPr>
        <p:spPr bwMode="auto">
          <a:xfrm>
            <a:off x="29718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9" name="Line 62"/>
          <p:cNvSpPr>
            <a:spLocks noChangeShapeType="1"/>
          </p:cNvSpPr>
          <p:nvPr/>
        </p:nvSpPr>
        <p:spPr bwMode="auto">
          <a:xfrm>
            <a:off x="35814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90" name="Line 63"/>
          <p:cNvSpPr>
            <a:spLocks noChangeShapeType="1"/>
          </p:cNvSpPr>
          <p:nvPr/>
        </p:nvSpPr>
        <p:spPr bwMode="auto">
          <a:xfrm>
            <a:off x="41910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91" name="AutoShape 65"/>
          <p:cNvSpPr>
            <a:spLocks noChangeArrowheads="1"/>
          </p:cNvSpPr>
          <p:nvPr/>
        </p:nvSpPr>
        <p:spPr bwMode="auto">
          <a:xfrm>
            <a:off x="3048000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graphicFrame>
        <p:nvGraphicFramePr>
          <p:cNvPr id="494594" name="Object 2"/>
          <p:cNvGraphicFramePr>
            <a:graphicFrameLocks noChangeAspect="1"/>
          </p:cNvGraphicFramePr>
          <p:nvPr/>
        </p:nvGraphicFramePr>
        <p:xfrm>
          <a:off x="5499100" y="3192463"/>
          <a:ext cx="310673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9" name="Ligning" r:id="rId4" imgW="1117440" imgH="203040" progId="Equation.3">
                  <p:embed/>
                </p:oleObj>
              </mc:Choice>
              <mc:Fallback>
                <p:oleObj name="Ligning" r:id="rId4" imgW="1117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100" y="3192463"/>
                        <a:ext cx="3106738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Adapted by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from T. </a:t>
            </a:r>
            <a:r>
              <a:rPr lang="en-US" sz="12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Moeslund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912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61795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75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375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</a:t>
            </a:r>
            <a:r>
              <a:rPr lang="en-US" sz="2400" b="1" kern="1200" dirty="0" smtClean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Element</a:t>
            </a:r>
            <a:endParaRPr lang="en-US" sz="2400" b="1" kern="1200" dirty="0">
              <a:solidFill>
                <a:srgbClr val="333399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61821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78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sp>
        <p:nvSpPr>
          <p:cNvPr id="73782" name="Rectangle 55"/>
          <p:cNvSpPr>
            <a:spLocks noChangeArrowheads="1"/>
          </p:cNvSpPr>
          <p:nvPr/>
        </p:nvSpPr>
        <p:spPr bwMode="auto">
          <a:xfrm>
            <a:off x="41148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3" name="Rectangle 56"/>
          <p:cNvSpPr>
            <a:spLocks noChangeArrowheads="1"/>
          </p:cNvSpPr>
          <p:nvPr/>
        </p:nvSpPr>
        <p:spPr bwMode="auto">
          <a:xfrm>
            <a:off x="35052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4" name="Rectangle 57"/>
          <p:cNvSpPr>
            <a:spLocks noChangeArrowheads="1"/>
          </p:cNvSpPr>
          <p:nvPr/>
        </p:nvSpPr>
        <p:spPr bwMode="auto">
          <a:xfrm>
            <a:off x="28956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5" name="Line 58"/>
          <p:cNvSpPr>
            <a:spLocks noChangeShapeType="1"/>
          </p:cNvSpPr>
          <p:nvPr/>
        </p:nvSpPr>
        <p:spPr bwMode="auto">
          <a:xfrm>
            <a:off x="2895600" y="3225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6" name="Line 59"/>
          <p:cNvSpPr>
            <a:spLocks noChangeShapeType="1"/>
          </p:cNvSpPr>
          <p:nvPr/>
        </p:nvSpPr>
        <p:spPr bwMode="auto">
          <a:xfrm>
            <a:off x="2895600" y="3810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7" name="Line 60"/>
          <p:cNvSpPr>
            <a:spLocks noChangeShapeType="1"/>
          </p:cNvSpPr>
          <p:nvPr/>
        </p:nvSpPr>
        <p:spPr bwMode="auto">
          <a:xfrm>
            <a:off x="28956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8" name="Line 61"/>
          <p:cNvSpPr>
            <a:spLocks noChangeShapeType="1"/>
          </p:cNvSpPr>
          <p:nvPr/>
        </p:nvSpPr>
        <p:spPr bwMode="auto">
          <a:xfrm>
            <a:off x="35052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9" name="Line 62"/>
          <p:cNvSpPr>
            <a:spLocks noChangeShapeType="1"/>
          </p:cNvSpPr>
          <p:nvPr/>
        </p:nvSpPr>
        <p:spPr bwMode="auto">
          <a:xfrm>
            <a:off x="41148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90" name="Line 63"/>
          <p:cNvSpPr>
            <a:spLocks noChangeShapeType="1"/>
          </p:cNvSpPr>
          <p:nvPr/>
        </p:nvSpPr>
        <p:spPr bwMode="auto">
          <a:xfrm>
            <a:off x="47244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91" name="AutoShape 65"/>
          <p:cNvSpPr>
            <a:spLocks noChangeArrowheads="1"/>
          </p:cNvSpPr>
          <p:nvPr/>
        </p:nvSpPr>
        <p:spPr bwMode="auto">
          <a:xfrm>
            <a:off x="3581400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8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616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24931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77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</a:t>
            </a:r>
            <a:r>
              <a:rPr lang="en-US" sz="2400" b="1" kern="1200" dirty="0" smtClean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Element</a:t>
            </a:r>
            <a:endParaRPr lang="en-US" sz="2400" b="1" kern="1200" dirty="0">
              <a:solidFill>
                <a:srgbClr val="333399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4957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80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505200" y="2667000"/>
            <a:ext cx="1828800" cy="1905000"/>
            <a:chOff x="1824" y="1680"/>
            <a:chExt cx="1152" cy="1200"/>
          </a:xfrm>
        </p:grpSpPr>
        <p:sp>
          <p:nvSpPr>
            <p:cNvPr id="74807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808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809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810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1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2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3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4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5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6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7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491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26979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803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</a:t>
            </a:r>
            <a:r>
              <a:rPr lang="en-US" sz="2400" b="1" kern="1200" dirty="0" smtClean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Element</a:t>
            </a:r>
            <a:endParaRPr lang="en-US" sz="2400" b="1" kern="1200" dirty="0">
              <a:solidFill>
                <a:srgbClr val="333399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700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896674"/>
              </p:ext>
            </p:extLst>
          </p:nvPr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829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114800" y="2667000"/>
            <a:ext cx="1828800" cy="1905000"/>
            <a:chOff x="1824" y="1680"/>
            <a:chExt cx="1152" cy="1200"/>
          </a:xfrm>
        </p:grpSpPr>
        <p:sp>
          <p:nvSpPr>
            <p:cNvPr id="75831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832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833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834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5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6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7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8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9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40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41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437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29027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827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6828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</a:t>
            </a:r>
            <a:r>
              <a:rPr lang="en-US" sz="2400" b="1" kern="1200" dirty="0" smtClean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Element</a:t>
            </a:r>
            <a:endParaRPr lang="en-US" sz="2400" b="1" kern="1200" dirty="0">
              <a:solidFill>
                <a:srgbClr val="333399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29053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853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724400" y="2667000"/>
            <a:ext cx="1828800" cy="1905000"/>
            <a:chOff x="1824" y="1680"/>
            <a:chExt cx="1152" cy="1200"/>
          </a:xfrm>
        </p:grpSpPr>
        <p:sp>
          <p:nvSpPr>
            <p:cNvPr id="76855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856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857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858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59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0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1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2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3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4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5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403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1075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7851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7852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</a:t>
            </a:r>
            <a:r>
              <a:rPr lang="en-US" sz="2400" b="1" kern="1200" dirty="0" smtClean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Element</a:t>
            </a:r>
            <a:endParaRPr lang="en-US" sz="2400" b="1" kern="1200" dirty="0">
              <a:solidFill>
                <a:srgbClr val="333399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31101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7877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334000" y="2667000"/>
            <a:ext cx="1828800" cy="1905000"/>
            <a:chOff x="1824" y="1680"/>
            <a:chExt cx="1152" cy="1200"/>
          </a:xfrm>
        </p:grpSpPr>
        <p:sp>
          <p:nvSpPr>
            <p:cNvPr id="7787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788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788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788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860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3316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41163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2819400"/>
            <a:ext cx="1550988" cy="1219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62000" y="4495800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5448300" y="4229100"/>
            <a:ext cx="106680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5829300" y="4229100"/>
            <a:ext cx="1066800" cy="5334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6057900" y="4229100"/>
            <a:ext cx="10668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38100" y="5143500"/>
            <a:ext cx="106680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>
            <a:off x="628650" y="75674"/>
            <a:ext cx="7886700" cy="91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Closeup of edges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460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3123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887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887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</a:t>
            </a:r>
            <a:r>
              <a:rPr lang="en-US" sz="2400" b="1" kern="1200" dirty="0" smtClean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Element</a:t>
            </a:r>
            <a:endParaRPr lang="en-US" sz="2400" b="1" kern="1200" dirty="0">
              <a:solidFill>
                <a:srgbClr val="333399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33149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890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943600" y="2667000"/>
            <a:ext cx="1828800" cy="1905000"/>
            <a:chOff x="1824" y="1680"/>
            <a:chExt cx="1152" cy="1200"/>
          </a:xfrm>
        </p:grpSpPr>
        <p:sp>
          <p:nvSpPr>
            <p:cNvPr id="7890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90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90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90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0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0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0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095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5171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89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990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 dirty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</a:t>
            </a:r>
            <a:r>
              <a:rPr lang="en-US" sz="2400" b="1" kern="1200" dirty="0" smtClean="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Element</a:t>
            </a:r>
            <a:endParaRPr lang="en-US" sz="2400" b="1" kern="1200" dirty="0">
              <a:solidFill>
                <a:srgbClr val="333399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graphicFrame>
        <p:nvGraphicFramePr>
          <p:cNvPr id="135197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992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sp>
        <p:nvSpPr>
          <p:cNvPr id="79926" name="Rectangle 55"/>
          <p:cNvSpPr>
            <a:spLocks noChangeArrowheads="1"/>
          </p:cNvSpPr>
          <p:nvPr/>
        </p:nvSpPr>
        <p:spPr bwMode="auto">
          <a:xfrm>
            <a:off x="77724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9927" name="Rectangle 56"/>
          <p:cNvSpPr>
            <a:spLocks noChangeArrowheads="1"/>
          </p:cNvSpPr>
          <p:nvPr/>
        </p:nvSpPr>
        <p:spPr bwMode="auto">
          <a:xfrm>
            <a:off x="71628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9928" name="Rectangle 57"/>
          <p:cNvSpPr>
            <a:spLocks noChangeArrowheads="1"/>
          </p:cNvSpPr>
          <p:nvPr/>
        </p:nvSpPr>
        <p:spPr bwMode="auto">
          <a:xfrm>
            <a:off x="65532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9929" name="Line 58"/>
          <p:cNvSpPr>
            <a:spLocks noChangeShapeType="1"/>
          </p:cNvSpPr>
          <p:nvPr/>
        </p:nvSpPr>
        <p:spPr bwMode="auto">
          <a:xfrm>
            <a:off x="6553200" y="3225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0" name="Line 59"/>
          <p:cNvSpPr>
            <a:spLocks noChangeShapeType="1"/>
          </p:cNvSpPr>
          <p:nvPr/>
        </p:nvSpPr>
        <p:spPr bwMode="auto">
          <a:xfrm>
            <a:off x="6553200" y="3810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1" name="Line 60"/>
          <p:cNvSpPr>
            <a:spLocks noChangeShapeType="1"/>
          </p:cNvSpPr>
          <p:nvPr/>
        </p:nvSpPr>
        <p:spPr bwMode="auto">
          <a:xfrm>
            <a:off x="65532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2" name="Line 61"/>
          <p:cNvSpPr>
            <a:spLocks noChangeShapeType="1"/>
          </p:cNvSpPr>
          <p:nvPr/>
        </p:nvSpPr>
        <p:spPr bwMode="auto">
          <a:xfrm>
            <a:off x="71628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3" name="Line 62"/>
          <p:cNvSpPr>
            <a:spLocks noChangeShapeType="1"/>
          </p:cNvSpPr>
          <p:nvPr/>
        </p:nvSpPr>
        <p:spPr bwMode="auto">
          <a:xfrm>
            <a:off x="77724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4" name="Line 63"/>
          <p:cNvSpPr>
            <a:spLocks noChangeShapeType="1"/>
          </p:cNvSpPr>
          <p:nvPr/>
        </p:nvSpPr>
        <p:spPr bwMode="auto">
          <a:xfrm>
            <a:off x="83820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5" name="AutoShape 65"/>
          <p:cNvSpPr>
            <a:spLocks noChangeArrowheads="1"/>
          </p:cNvSpPr>
          <p:nvPr/>
        </p:nvSpPr>
        <p:spPr bwMode="auto">
          <a:xfrm>
            <a:off x="7239000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8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816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7219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923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0924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37245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0949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162800" y="2667000"/>
            <a:ext cx="1828800" cy="1905000"/>
            <a:chOff x="1824" y="1680"/>
            <a:chExt cx="1152" cy="1200"/>
          </a:xfrm>
        </p:grpSpPr>
        <p:sp>
          <p:nvSpPr>
            <p:cNvPr id="80952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953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954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955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6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7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8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9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60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61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62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137282" name="Text Box 66"/>
          <p:cNvSpPr txBox="1">
            <a:spLocks noChangeArrowheads="1"/>
          </p:cNvSpPr>
          <p:nvPr/>
        </p:nvSpPr>
        <p:spPr bwMode="auto">
          <a:xfrm>
            <a:off x="1285875" y="5692775"/>
            <a:ext cx="721995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Note that the object gets bigger and holes are filled.</a:t>
            </a:r>
          </a:p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16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help imdilate</a:t>
            </a:r>
          </a:p>
        </p:txBody>
      </p:sp>
      <p:sp>
        <p:nvSpPr>
          <p:cNvPr id="2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409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example for dilation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800600" y="3962400"/>
            <a:ext cx="33528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2466" name="Picture 2" descr="https://upload.wikimedia.org/wikipedia/commons/thumb/8/8d/Dilation.png/220px-Dil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1692" y="1690689"/>
            <a:ext cx="4820616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Dilation vs. Erosion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38188" y="1347788"/>
            <a:ext cx="78867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At each position:</a:t>
            </a: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Dilation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: if </a:t>
            </a:r>
            <a:r>
              <a:rPr lang="en-US" sz="28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current pixel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is foreground, OR the structuring element with the input image.</a:t>
            </a: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Erosion</a:t>
            </a: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: if </a:t>
            </a:r>
            <a:r>
              <a:rPr lang="en-US" sz="28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every pixel </a:t>
            </a: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under the structuring element’s nonzero entries is foreground, OR the current pixel with S.</a:t>
            </a: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sz="28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03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Example for Erosion (1D)</a:t>
            </a:r>
          </a:p>
        </p:txBody>
      </p:sp>
      <p:graphicFrame>
        <p:nvGraphicFramePr>
          <p:cNvPr id="163843" name="Group 3"/>
          <p:cNvGraphicFramePr>
            <a:graphicFrameLocks noGrp="1"/>
          </p:cNvGraphicFramePr>
          <p:nvPr/>
        </p:nvGraphicFramePr>
        <p:xfrm>
          <a:off x="2895600" y="163512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72" name="Text Box 27"/>
          <p:cNvSpPr txBox="1">
            <a:spLocks noChangeArrowheads="1"/>
          </p:cNvSpPr>
          <p:nvPr/>
        </p:nvSpPr>
        <p:spPr bwMode="auto">
          <a:xfrm>
            <a:off x="517525" y="1600200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6173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63869" name="Group 29"/>
          <p:cNvGraphicFramePr>
            <a:graphicFrameLocks noGrp="1"/>
          </p:cNvGraphicFramePr>
          <p:nvPr/>
        </p:nvGraphicFramePr>
        <p:xfrm>
          <a:off x="2895600" y="43180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98" name="Text Box 53"/>
          <p:cNvSpPr txBox="1">
            <a:spLocks noChangeArrowheads="1"/>
          </p:cNvSpPr>
          <p:nvPr/>
        </p:nvSpPr>
        <p:spPr bwMode="auto">
          <a:xfrm>
            <a:off x="457200" y="4343400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286000" y="2244725"/>
            <a:ext cx="1828800" cy="1905000"/>
            <a:chOff x="1824" y="1680"/>
            <a:chExt cx="1152" cy="1200"/>
          </a:xfrm>
        </p:grpSpPr>
        <p:sp>
          <p:nvSpPr>
            <p:cNvPr id="6202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03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04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05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6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7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8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9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10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11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12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5516563" y="3248025"/>
            <a:ext cx="2795587" cy="703263"/>
            <a:chOff x="3475" y="2046"/>
            <a:chExt cx="1761" cy="443"/>
          </a:xfrm>
        </p:grpSpPr>
        <p:graphicFrame>
          <p:nvGraphicFramePr>
            <p:cNvPr id="6146" name="Object 2"/>
            <p:cNvGraphicFramePr>
              <a:graphicFrameLocks noChangeAspect="1"/>
            </p:cNvGraphicFramePr>
            <p:nvPr/>
          </p:nvGraphicFramePr>
          <p:xfrm>
            <a:off x="3475" y="2153"/>
            <a:ext cx="176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2" name="Ligning" r:id="rId4" imgW="1066680" imgH="203040" progId="Equation.3">
                    <p:embed/>
                  </p:oleObj>
                </mc:Choice>
                <mc:Fallback>
                  <p:oleObj name="Ligning" r:id="rId4" imgW="10666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5" y="2153"/>
                          <a:ext cx="1761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01" name="Text Box 68"/>
            <p:cNvSpPr txBox="1">
              <a:spLocks noChangeArrowheads="1"/>
            </p:cNvSpPr>
            <p:nvPr/>
          </p:nvSpPr>
          <p:spPr bwMode="auto">
            <a:xfrm>
              <a:off x="4700" y="204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da-DK" sz="2400" b="1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rPr>
                <a:t>_</a:t>
              </a:r>
            </a:p>
          </p:txBody>
        </p:sp>
      </p:grpSp>
      <p:sp>
        <p:nvSpPr>
          <p:cNvPr id="23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884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Example for Erosion (1D)</a:t>
            </a:r>
          </a:p>
        </p:txBody>
      </p:sp>
      <p:graphicFrame>
        <p:nvGraphicFramePr>
          <p:cNvPr id="141315" name="Group 3"/>
          <p:cNvGraphicFramePr>
            <a:graphicFrameLocks noGrp="1"/>
          </p:cNvGraphicFramePr>
          <p:nvPr/>
        </p:nvGraphicFramePr>
        <p:xfrm>
          <a:off x="2895600" y="163512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96" name="Text Box 27"/>
          <p:cNvSpPr txBox="1">
            <a:spLocks noChangeArrowheads="1"/>
          </p:cNvSpPr>
          <p:nvPr/>
        </p:nvSpPr>
        <p:spPr bwMode="auto">
          <a:xfrm>
            <a:off x="517525" y="1600200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197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1341" name="Group 29"/>
          <p:cNvGraphicFramePr>
            <a:graphicFrameLocks noGrp="1"/>
          </p:cNvGraphicFramePr>
          <p:nvPr/>
        </p:nvGraphicFramePr>
        <p:xfrm>
          <a:off x="2895600" y="43180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22" name="Text Box 53"/>
          <p:cNvSpPr txBox="1">
            <a:spLocks noChangeArrowheads="1"/>
          </p:cNvSpPr>
          <p:nvPr/>
        </p:nvSpPr>
        <p:spPr bwMode="auto">
          <a:xfrm>
            <a:off x="457200" y="4343400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895600" y="2244725"/>
            <a:ext cx="1828800" cy="1905000"/>
            <a:chOff x="1824" y="1680"/>
            <a:chExt cx="1152" cy="1200"/>
          </a:xfrm>
        </p:grpSpPr>
        <p:sp>
          <p:nvSpPr>
            <p:cNvPr id="7226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27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28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29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0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1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2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3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4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5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6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5516563" y="3248025"/>
            <a:ext cx="2795587" cy="703263"/>
            <a:chOff x="3475" y="2046"/>
            <a:chExt cx="1761" cy="443"/>
          </a:xfrm>
        </p:grpSpPr>
        <p:graphicFrame>
          <p:nvGraphicFramePr>
            <p:cNvPr id="7170" name="Object 2"/>
            <p:cNvGraphicFramePr>
              <a:graphicFrameLocks noChangeAspect="1"/>
            </p:cNvGraphicFramePr>
            <p:nvPr/>
          </p:nvGraphicFramePr>
          <p:xfrm>
            <a:off x="3475" y="2153"/>
            <a:ext cx="176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6" name="Ligning" r:id="rId4" imgW="1066680" imgH="203040" progId="Equation.3">
                    <p:embed/>
                  </p:oleObj>
                </mc:Choice>
                <mc:Fallback>
                  <p:oleObj name="Ligning" r:id="rId4" imgW="10666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5" y="2153"/>
                          <a:ext cx="1761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25" name="Text Box 72"/>
            <p:cNvSpPr txBox="1">
              <a:spLocks noChangeArrowheads="1"/>
            </p:cNvSpPr>
            <p:nvPr/>
          </p:nvSpPr>
          <p:spPr bwMode="auto">
            <a:xfrm>
              <a:off x="4700" y="204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da-DK" sz="2400" b="1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rPr>
                <a:t>_</a:t>
              </a:r>
            </a:p>
          </p:txBody>
        </p:sp>
      </p:grpSp>
      <p:sp>
        <p:nvSpPr>
          <p:cNvPr id="23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62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3363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2972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3389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2997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505200" y="2667000"/>
            <a:ext cx="1828800" cy="1905000"/>
            <a:chOff x="1824" y="1680"/>
            <a:chExt cx="1152" cy="1200"/>
          </a:xfrm>
        </p:grpSpPr>
        <p:sp>
          <p:nvSpPr>
            <p:cNvPr id="8299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00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00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00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447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5411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399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399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5437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02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114800" y="2667000"/>
            <a:ext cx="1828800" cy="1905000"/>
            <a:chOff x="1824" y="1680"/>
            <a:chExt cx="1152" cy="1200"/>
          </a:xfrm>
        </p:grpSpPr>
        <p:sp>
          <p:nvSpPr>
            <p:cNvPr id="8402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02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02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02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2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2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2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926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7459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01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502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7485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504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724400" y="2667000"/>
            <a:ext cx="1828800" cy="1905000"/>
            <a:chOff x="1824" y="1680"/>
            <a:chExt cx="1152" cy="1200"/>
          </a:xfrm>
        </p:grpSpPr>
        <p:sp>
          <p:nvSpPr>
            <p:cNvPr id="85047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048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049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050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1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2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3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4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5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6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7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464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4340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41163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57600" y="4572000"/>
            <a:ext cx="381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5753100" y="4610100"/>
            <a:ext cx="10668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43" name="Picture 2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2895600"/>
            <a:ext cx="2057400" cy="1371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rot="5400000" flipH="1" flipV="1">
            <a:off x="3086100" y="5143500"/>
            <a:ext cx="10668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28650" y="75674"/>
            <a:ext cx="7886700" cy="91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Closeup of edges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729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9507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043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6044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9533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069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334000" y="2667000"/>
            <a:ext cx="1828800" cy="1905000"/>
            <a:chOff x="1824" y="1680"/>
            <a:chExt cx="1152" cy="1200"/>
          </a:xfrm>
        </p:grpSpPr>
        <p:sp>
          <p:nvSpPr>
            <p:cNvPr id="86071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072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073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074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5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6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7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8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9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80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81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513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51555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067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7068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51581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7093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943600" y="2667000"/>
            <a:ext cx="1828800" cy="1905000"/>
            <a:chOff x="1824" y="1680"/>
            <a:chExt cx="1152" cy="1200"/>
          </a:xfrm>
        </p:grpSpPr>
        <p:sp>
          <p:nvSpPr>
            <p:cNvPr id="87095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096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097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098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099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0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1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2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3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4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5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815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53603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091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8092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53629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8117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6553200" y="2667000"/>
            <a:ext cx="1828800" cy="1905000"/>
            <a:chOff x="1824" y="1680"/>
            <a:chExt cx="1152" cy="1200"/>
          </a:xfrm>
        </p:grpSpPr>
        <p:sp>
          <p:nvSpPr>
            <p:cNvPr id="8811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12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12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12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58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55651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911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911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55677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914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162800" y="2667000"/>
            <a:ext cx="1828800" cy="1905000"/>
            <a:chOff x="1824" y="1680"/>
            <a:chExt cx="1152" cy="1200"/>
          </a:xfrm>
        </p:grpSpPr>
        <p:sp>
          <p:nvSpPr>
            <p:cNvPr id="8914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14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14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14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4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4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4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13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65891" name="Group 3"/>
          <p:cNvGraphicFramePr>
            <a:graphicFrameLocks noGrp="1"/>
          </p:cNvGraphicFramePr>
          <p:nvPr/>
        </p:nvGraphicFramePr>
        <p:xfrm>
          <a:off x="2895600" y="2057400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9014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65917" name="Group 29"/>
          <p:cNvGraphicFramePr>
            <a:graphicFrameLocks noGrp="1"/>
          </p:cNvGraphicFramePr>
          <p:nvPr/>
        </p:nvGraphicFramePr>
        <p:xfrm>
          <a:off x="2895600" y="4740275"/>
          <a:ext cx="6096000" cy="51816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16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772400" y="2667000"/>
            <a:ext cx="1828800" cy="1905000"/>
            <a:chOff x="1824" y="1680"/>
            <a:chExt cx="1152" cy="1200"/>
          </a:xfrm>
        </p:grpSpPr>
        <p:sp>
          <p:nvSpPr>
            <p:cNvPr id="90168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169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170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171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2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3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4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5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6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7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8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165954" name="Text Box 66"/>
          <p:cNvSpPr txBox="1">
            <a:spLocks noChangeArrowheads="1"/>
          </p:cNvSpPr>
          <p:nvPr/>
        </p:nvSpPr>
        <p:spPr bwMode="auto">
          <a:xfrm>
            <a:off x="2381250" y="5802313"/>
            <a:ext cx="4598988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Note that the object gets smaller</a:t>
            </a:r>
          </a:p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16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&gt;&gt; help imerode</a:t>
            </a:r>
          </a:p>
        </p:txBody>
      </p:sp>
      <p:sp>
        <p:nvSpPr>
          <p:cNvPr id="2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403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example for erosion</a:t>
            </a:r>
            <a:endParaRPr lang="en-US" dirty="0"/>
          </a:p>
        </p:txBody>
      </p:sp>
      <p:pic>
        <p:nvPicPr>
          <p:cNvPr id="63490" name="Picture 2" descr="https://upload.wikimedia.org/wikipedia/commons/thumb/3/3a/Erosion.png/220px-Ero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1692" y="1690689"/>
            <a:ext cx="4820616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02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Opening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First erode, then dilate</a:t>
            </a:r>
          </a:p>
          <a:p>
            <a:pPr eaLnBrk="1" hangingPunct="1"/>
            <a:r>
              <a:rPr lang="en-US" sz="2800" dirty="0" smtClean="0"/>
              <a:t>Remove small objects, keep original shape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8600" y="2276475"/>
            <a:ext cx="8991600" cy="3673475"/>
            <a:chOff x="228600" y="2276475"/>
            <a:chExt cx="8991600" cy="3673475"/>
          </a:xfrm>
        </p:grpSpPr>
        <p:pic>
          <p:nvPicPr>
            <p:cNvPr id="91140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2276475"/>
              <a:ext cx="8610600" cy="3525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1141" name="Text Box 5"/>
            <p:cNvSpPr txBox="1">
              <a:spLocks noChangeArrowheads="1"/>
            </p:cNvSpPr>
            <p:nvPr/>
          </p:nvSpPr>
          <p:spPr bwMode="auto">
            <a:xfrm>
              <a:off x="990600" y="5583238"/>
              <a:ext cx="2895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Before opening</a:t>
              </a:r>
            </a:p>
          </p:txBody>
        </p:sp>
        <p:sp>
          <p:nvSpPr>
            <p:cNvPr id="91142" name="Text Box 6"/>
            <p:cNvSpPr txBox="1">
              <a:spLocks noChangeArrowheads="1"/>
            </p:cNvSpPr>
            <p:nvPr/>
          </p:nvSpPr>
          <p:spPr bwMode="auto">
            <a:xfrm>
              <a:off x="6324600" y="5583238"/>
              <a:ext cx="2895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After opening</a:t>
              </a:r>
            </a:p>
          </p:txBody>
        </p:sp>
      </p:grpSp>
      <p:sp>
        <p:nvSpPr>
          <p:cNvPr id="7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0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96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/>
              <a:t>Closing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First dilate, then erode </a:t>
            </a:r>
          </a:p>
          <a:p>
            <a:pPr eaLnBrk="1" hangingPunct="1"/>
            <a:r>
              <a:rPr lang="en-US" sz="2800" dirty="0" smtClean="0"/>
              <a:t>Fill holes, but keep original shape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09600" y="2328863"/>
            <a:ext cx="8464550" cy="3795712"/>
            <a:chOff x="609600" y="2328863"/>
            <a:chExt cx="8464550" cy="3795712"/>
          </a:xfrm>
        </p:grpSpPr>
        <p:pic>
          <p:nvPicPr>
            <p:cNvPr id="92164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328863"/>
              <a:ext cx="8001000" cy="346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165" name="Text Box 5"/>
            <p:cNvSpPr txBox="1">
              <a:spLocks noChangeArrowheads="1"/>
            </p:cNvSpPr>
            <p:nvPr/>
          </p:nvSpPr>
          <p:spPr bwMode="auto">
            <a:xfrm>
              <a:off x="1457325" y="5757863"/>
              <a:ext cx="2895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Before closing</a:t>
              </a:r>
            </a:p>
          </p:txBody>
        </p:sp>
        <p:sp>
          <p:nvSpPr>
            <p:cNvPr id="92166" name="Text Box 6"/>
            <p:cNvSpPr txBox="1">
              <a:spLocks noChangeArrowheads="1"/>
            </p:cNvSpPr>
            <p:nvPr/>
          </p:nvSpPr>
          <p:spPr bwMode="auto">
            <a:xfrm>
              <a:off x="6178550" y="5757863"/>
              <a:ext cx="2895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After closing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00200" y="62484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Applet: </a:t>
            </a:r>
            <a:r>
              <a:rPr lang="en-US" dirty="0" smtClean="0">
                <a:hlinkClick r:id="rId4"/>
              </a:rPr>
              <a:t>http://bigwww.epfl.ch/demo/jmorpho/start.php</a:t>
            </a:r>
            <a:endParaRPr lang="en-US" dirty="0"/>
          </a:p>
        </p:txBody>
      </p:sp>
      <p:sp>
        <p:nvSpPr>
          <p:cNvPr id="8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80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4" descr="flower_dilated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3350" y="3657600"/>
            <a:ext cx="387032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7" name="Title 1"/>
          <p:cNvSpPr>
            <a:spLocks noGrp="1"/>
          </p:cNvSpPr>
          <p:nvPr>
            <p:ph type="title"/>
          </p:nvPr>
        </p:nvSpPr>
        <p:spPr>
          <a:xfrm>
            <a:off x="428822" y="106363"/>
            <a:ext cx="8500767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Morphology operators on grayscale images</a:t>
            </a:r>
          </a:p>
        </p:txBody>
      </p:sp>
      <p:sp>
        <p:nvSpPr>
          <p:cNvPr id="93188" name="Content Placeholder 2"/>
          <p:cNvSpPr>
            <a:spLocks noGrp="1"/>
          </p:cNvSpPr>
          <p:nvPr>
            <p:ph idx="1"/>
          </p:nvPr>
        </p:nvSpPr>
        <p:spPr>
          <a:xfrm>
            <a:off x="300038" y="1600200"/>
            <a:ext cx="8686800" cy="277000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Dilation and erosion typically performed on binary images.</a:t>
            </a:r>
          </a:p>
          <a:p>
            <a:r>
              <a:rPr lang="en-US" sz="2800" dirty="0" smtClean="0"/>
              <a:t>If image is grayscale: </a:t>
            </a:r>
            <a:endParaRPr lang="en-US" dirty="0"/>
          </a:p>
          <a:p>
            <a:pPr lvl="1"/>
            <a:r>
              <a:rPr lang="en-US" dirty="0" err="1" smtClean="0"/>
              <a:t>Diation</a:t>
            </a:r>
            <a:r>
              <a:rPr lang="en-US" dirty="0" smtClean="0"/>
              <a:t>: take the neighborhood </a:t>
            </a:r>
            <a:r>
              <a:rPr lang="en-US" b="1" dirty="0" smtClean="0"/>
              <a:t>MAX</a:t>
            </a:r>
          </a:p>
          <a:p>
            <a:pPr lvl="1"/>
            <a:r>
              <a:rPr lang="en-US" sz="2400" dirty="0" smtClean="0"/>
              <a:t>Erosion: take the neighborhood </a:t>
            </a:r>
            <a:r>
              <a:rPr lang="en-US" sz="2400" b="1" dirty="0" smtClean="0"/>
              <a:t>MIN</a:t>
            </a:r>
          </a:p>
        </p:txBody>
      </p:sp>
      <p:pic>
        <p:nvPicPr>
          <p:cNvPr id="93189" name="Picture 3" descr="gray_flower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3" y="3825875"/>
            <a:ext cx="2854325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0" name="Picture 5" descr="flower_eroded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9988" y="3825875"/>
            <a:ext cx="2930525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1" name="TextBox 6"/>
          <p:cNvSpPr txBox="1">
            <a:spLocks noChangeArrowheads="1"/>
          </p:cNvSpPr>
          <p:nvPr/>
        </p:nvSpPr>
        <p:spPr bwMode="auto">
          <a:xfrm>
            <a:off x="811213" y="5797550"/>
            <a:ext cx="2409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original</a:t>
            </a:r>
          </a:p>
        </p:txBody>
      </p:sp>
      <p:sp>
        <p:nvSpPr>
          <p:cNvPr id="93192" name="TextBox 7"/>
          <p:cNvSpPr txBox="1">
            <a:spLocks noChangeArrowheads="1"/>
          </p:cNvSpPr>
          <p:nvPr/>
        </p:nvSpPr>
        <p:spPr bwMode="auto">
          <a:xfrm>
            <a:off x="4206875" y="5797550"/>
            <a:ext cx="2409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dilated</a:t>
            </a:r>
          </a:p>
        </p:txBody>
      </p:sp>
      <p:sp>
        <p:nvSpPr>
          <p:cNvPr id="93193" name="TextBox 8"/>
          <p:cNvSpPr txBox="1">
            <a:spLocks noChangeArrowheads="1"/>
          </p:cNvSpPr>
          <p:nvPr/>
        </p:nvSpPr>
        <p:spPr bwMode="auto">
          <a:xfrm>
            <a:off x="7200900" y="5792788"/>
            <a:ext cx="2409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eroded</a:t>
            </a:r>
          </a:p>
        </p:txBody>
      </p:sp>
      <p:sp>
        <p:nvSpPr>
          <p:cNvPr id="11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6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5611813" cy="4525963"/>
          </a:xfrm>
        </p:spPr>
        <p:txBody>
          <a:bodyPr/>
          <a:lstStyle/>
          <a:p>
            <a:r>
              <a:rPr lang="en-US" sz="2800" dirty="0" smtClean="0">
                <a:solidFill>
                  <a:schemeClr val="bg2"/>
                </a:solidFill>
              </a:rPr>
              <a:t>What to do with “noisy” binary outputs?</a:t>
            </a:r>
          </a:p>
          <a:p>
            <a:pPr lvl="1"/>
            <a:r>
              <a:rPr lang="en-US" sz="2400" dirty="0" smtClean="0">
                <a:solidFill>
                  <a:schemeClr val="bg2"/>
                </a:solidFill>
              </a:rPr>
              <a:t>Holes</a:t>
            </a:r>
          </a:p>
          <a:p>
            <a:pPr lvl="1"/>
            <a:r>
              <a:rPr lang="en-US" sz="2400" dirty="0" smtClean="0">
                <a:solidFill>
                  <a:schemeClr val="bg2"/>
                </a:solidFill>
              </a:rPr>
              <a:t>Extra small fragments</a:t>
            </a:r>
          </a:p>
          <a:p>
            <a:endParaRPr lang="en-US" sz="2800" dirty="0" smtClean="0"/>
          </a:p>
          <a:p>
            <a:r>
              <a:rPr lang="en-US" sz="2800" dirty="0" smtClean="0"/>
              <a:t>How to demarcate multiple regions of interest? </a:t>
            </a:r>
          </a:p>
          <a:p>
            <a:pPr lvl="1"/>
            <a:r>
              <a:rPr lang="en-US" sz="2400" dirty="0" smtClean="0"/>
              <a:t>Count objects</a:t>
            </a:r>
          </a:p>
          <a:p>
            <a:pPr lvl="1"/>
            <a:r>
              <a:rPr lang="en-US" sz="2400" dirty="0" smtClean="0"/>
              <a:t>Compute further features per object</a:t>
            </a:r>
          </a:p>
          <a:p>
            <a:pPr>
              <a:buFontTx/>
              <a:buNone/>
            </a:pPr>
            <a:endParaRPr lang="en-US" sz="2800" dirty="0" smtClean="0"/>
          </a:p>
        </p:txBody>
      </p:sp>
      <p:pic>
        <p:nvPicPr>
          <p:cNvPr id="4" name="Picture 3" descr="beatles_mask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886200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464300" y="4105275"/>
            <a:ext cx="693738" cy="803275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616700" y="4835525"/>
            <a:ext cx="693738" cy="803275"/>
          </a:xfrm>
          <a:prstGeom prst="ellipse">
            <a:avLst/>
          </a:prstGeom>
          <a:noFill/>
          <a:ln w="38100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158038" y="3813175"/>
            <a:ext cx="693737" cy="8032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851775" y="4141788"/>
            <a:ext cx="693738" cy="803275"/>
          </a:xfrm>
          <a:prstGeom prst="ellipse">
            <a:avLst/>
          </a:prstGeom>
          <a:noFill/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9" name="Picture 8" descr="beatles_mask.jpg"/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463675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6482557" y="3015456"/>
            <a:ext cx="730250" cy="401637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6200000" flipV="1">
            <a:off x="7011988" y="2522537"/>
            <a:ext cx="1277938" cy="766763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 flipH="1" flipV="1">
            <a:off x="6300788" y="2868612"/>
            <a:ext cx="1022350" cy="403225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6200000" flipV="1">
            <a:off x="8235951" y="2651125"/>
            <a:ext cx="766762" cy="363537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sp>
        <p:nvSpPr>
          <p:cNvPr id="15" name="Text Box 67"/>
          <p:cNvSpPr txBox="1">
            <a:spLocks noChangeArrowheads="1"/>
          </p:cNvSpPr>
          <p:nvPr/>
        </p:nvSpPr>
        <p:spPr bwMode="auto">
          <a:xfrm>
            <a:off x="0" y="6581001"/>
            <a:ext cx="4191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Kristen </a:t>
            </a:r>
            <a:r>
              <a:rPr lang="en-US" sz="1200" kern="120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Grauman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77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8943</TotalTime>
  <Words>3102</Words>
  <Application>Microsoft Office PowerPoint</Application>
  <PresentationFormat>On-screen Show (4:3)</PresentationFormat>
  <Paragraphs>1035</Paragraphs>
  <Slides>117</Slides>
  <Notes>76</Notes>
  <HiddenSlides>7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117</vt:i4>
      </vt:variant>
    </vt:vector>
  </HeadingPairs>
  <TitlesOfParts>
    <vt:vector size="131" baseType="lpstr">
      <vt:lpstr>Arial</vt:lpstr>
      <vt:lpstr>Calibri</vt:lpstr>
      <vt:lpstr>Calibri Light</vt:lpstr>
      <vt:lpstr>Cambria Math</vt:lpstr>
      <vt:lpstr>Courier New</vt:lpstr>
      <vt:lpstr>Symbol</vt:lpstr>
      <vt:lpstr>Tahoma</vt:lpstr>
      <vt:lpstr>Times New Roman</vt:lpstr>
      <vt:lpstr>Wingdings</vt:lpstr>
      <vt:lpstr>Office Theme</vt:lpstr>
      <vt:lpstr>Bitmap Image</vt:lpstr>
      <vt:lpstr>Photo Editor Photo</vt:lpstr>
      <vt:lpstr>Equation</vt:lpstr>
      <vt:lpstr>Ligning</vt:lpstr>
      <vt:lpstr>Edge Detection</vt:lpstr>
      <vt:lpstr>Administrative Stuffs</vt:lpstr>
      <vt:lpstr>Previous three classes: Image Filtering</vt:lpstr>
      <vt:lpstr>Today’s class</vt:lpstr>
      <vt:lpstr>Why finding edges is important?</vt:lpstr>
      <vt:lpstr>Origin of Edges</vt:lpstr>
      <vt:lpstr>Closeup of edges</vt:lpstr>
      <vt:lpstr>PowerPoint Presentation</vt:lpstr>
      <vt:lpstr>PowerPoint Presentation</vt:lpstr>
      <vt:lpstr>PowerPoint Presentation</vt:lpstr>
      <vt:lpstr>Characterizing edges</vt:lpstr>
      <vt:lpstr>Intensity profile</vt:lpstr>
      <vt:lpstr>With a little Gaussian noise</vt:lpstr>
      <vt:lpstr>Effects of noise</vt:lpstr>
      <vt:lpstr>Effects of noise</vt:lpstr>
      <vt:lpstr>Solution: smooth first</vt:lpstr>
      <vt:lpstr>Derivative theorem of convolution</vt:lpstr>
      <vt:lpstr>Derivative of Gaussian filter</vt:lpstr>
      <vt:lpstr>Tradeoff between smoothing and localization</vt:lpstr>
      <vt:lpstr>Implementation issues</vt:lpstr>
      <vt:lpstr>Designing an edge detector</vt:lpstr>
      <vt:lpstr>Canny edge detector</vt:lpstr>
      <vt:lpstr>Example</vt:lpstr>
      <vt:lpstr>Derivative of Gaussian filter</vt:lpstr>
      <vt:lpstr>Compute Gradients (DoG)</vt:lpstr>
      <vt:lpstr>Get Orientation at Each Pixel</vt:lpstr>
      <vt:lpstr>Non-maximum suppression for each orientation</vt:lpstr>
      <vt:lpstr>Bilinear Interpolation</vt:lpstr>
      <vt:lpstr>Sidebar: Interpolation options</vt:lpstr>
      <vt:lpstr>Before Non-max Suppression</vt:lpstr>
      <vt:lpstr>After non-max suppression</vt:lpstr>
      <vt:lpstr>Hysteresis thresholding</vt:lpstr>
      <vt:lpstr>Hysteresis thresholding</vt:lpstr>
      <vt:lpstr>Final Canny Edges</vt:lpstr>
      <vt:lpstr>Canny edge detector</vt:lpstr>
      <vt:lpstr>Effect of  (Gaussian kernel spread/size)</vt:lpstr>
      <vt:lpstr>Learning to detect boundaries</vt:lpstr>
      <vt:lpstr>pB boundary detector</vt:lpstr>
      <vt:lpstr>pB Boundary Detector</vt:lpstr>
      <vt:lpstr>PowerPoint Presentation</vt:lpstr>
      <vt:lpstr>Results</vt:lpstr>
      <vt:lpstr>Results</vt:lpstr>
      <vt:lpstr>PowerPoint Presentation</vt:lpstr>
      <vt:lpstr>PowerPoint Presentation</vt:lpstr>
      <vt:lpstr>Global pB boundary detector</vt:lpstr>
      <vt:lpstr>Edge Detection with Structured Random Forests (Dollar and Zitnick ICCV 2013)</vt:lpstr>
      <vt:lpstr>Edge Detection with Structured Random Forests - Algorithm</vt:lpstr>
      <vt:lpstr>Edge Detection with Structured Random Forests - Results</vt:lpstr>
      <vt:lpstr>Edge Detection with Structured Random Forests</vt:lpstr>
      <vt:lpstr>Crisp Boundary Detection using Pointwise Mutual Information (Isola et al. ECCV 2014)</vt:lpstr>
      <vt:lpstr>Crisp Boundary Detection using Pointwise Mutual Information</vt:lpstr>
      <vt:lpstr>Holistically-Nested Edge Detection</vt:lpstr>
      <vt:lpstr>Holistically-Nested Edge Detection</vt:lpstr>
      <vt:lpstr>State of edge detection</vt:lpstr>
      <vt:lpstr>Finding straight lines</vt:lpstr>
      <vt:lpstr>Finding line segments using connected components</vt:lpstr>
      <vt:lpstr>Canny lines  … straight edges</vt:lpstr>
      <vt:lpstr>Binary images</vt:lpstr>
      <vt:lpstr>Binary image analysis: basic steps</vt:lpstr>
      <vt:lpstr>Binary images</vt:lpstr>
      <vt:lpstr>Thresholding</vt:lpstr>
      <vt:lpstr>Thresholding</vt:lpstr>
      <vt:lpstr>Thresholding</vt:lpstr>
      <vt:lpstr>Thresholding</vt:lpstr>
      <vt:lpstr>Thresholding</vt:lpstr>
      <vt:lpstr>A nice case: bimodal intensity histograms</vt:lpstr>
      <vt:lpstr>Not so nice cases</vt:lpstr>
      <vt:lpstr>Issues</vt:lpstr>
      <vt:lpstr>Morphological operators</vt:lpstr>
      <vt:lpstr>Dilation</vt:lpstr>
      <vt:lpstr>Erosion</vt:lpstr>
      <vt:lpstr>Structuring elements</vt:lpstr>
      <vt:lpstr>Dilation vs. Erosion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2D example for dilation</vt:lpstr>
      <vt:lpstr>Dilation vs. Erosion</vt:lpstr>
      <vt:lpstr>Example for Erosion (1D)</vt:lpstr>
      <vt:lpstr>Example for Erosion (1D)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2D example for erosion</vt:lpstr>
      <vt:lpstr>Opening</vt:lpstr>
      <vt:lpstr>Closing</vt:lpstr>
      <vt:lpstr>Morphology operators on grayscale images</vt:lpstr>
      <vt:lpstr>Issues</vt:lpstr>
      <vt:lpstr>Connected components</vt:lpstr>
      <vt:lpstr>Connectedness</vt:lpstr>
      <vt:lpstr>Connected components</vt:lpstr>
      <vt:lpstr>Sequential connected components</vt:lpstr>
      <vt:lpstr>Sequential connected components</vt:lpstr>
      <vt:lpstr>Sequential connected components</vt:lpstr>
      <vt:lpstr>Sequential connected components</vt:lpstr>
      <vt:lpstr>Connected components</vt:lpstr>
      <vt:lpstr>Region properties</vt:lpstr>
      <vt:lpstr>Circularity</vt:lpstr>
      <vt:lpstr>Binary image analysis:  basic steps (recap)</vt:lpstr>
      <vt:lpstr>Matlab</vt:lpstr>
      <vt:lpstr>Example using binary image analysis: OCR</vt:lpstr>
      <vt:lpstr>PowerPoint Presentation</vt:lpstr>
      <vt:lpstr>Binary images</vt:lpstr>
      <vt:lpstr>Things to remember</vt:lpstr>
      <vt:lpstr>Next classes: Correspondence and Alignment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Huang Jia-Bin</dc:creator>
  <cp:lastModifiedBy>Huang Jia-Bin</cp:lastModifiedBy>
  <cp:revision>200</cp:revision>
  <dcterms:created xsi:type="dcterms:W3CDTF">2016-08-21T04:59:05Z</dcterms:created>
  <dcterms:modified xsi:type="dcterms:W3CDTF">2018-09-06T21:13:54Z</dcterms:modified>
</cp:coreProperties>
</file>